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75"/>
  </p:notesMasterIdLst>
  <p:sldIdLst>
    <p:sldId id="295" r:id="rId3"/>
    <p:sldId id="345" r:id="rId4"/>
    <p:sldId id="276" r:id="rId5"/>
    <p:sldId id="383" r:id="rId6"/>
    <p:sldId id="303" r:id="rId7"/>
    <p:sldId id="297" r:id="rId8"/>
    <p:sldId id="281" r:id="rId9"/>
    <p:sldId id="386" r:id="rId10"/>
    <p:sldId id="387" r:id="rId11"/>
    <p:sldId id="388" r:id="rId12"/>
    <p:sldId id="389" r:id="rId13"/>
    <p:sldId id="390" r:id="rId14"/>
    <p:sldId id="391" r:id="rId15"/>
    <p:sldId id="392" r:id="rId16"/>
    <p:sldId id="393" r:id="rId17"/>
    <p:sldId id="359" r:id="rId18"/>
    <p:sldId id="394" r:id="rId19"/>
    <p:sldId id="395" r:id="rId20"/>
    <p:sldId id="396" r:id="rId21"/>
    <p:sldId id="401" r:id="rId22"/>
    <p:sldId id="397" r:id="rId23"/>
    <p:sldId id="398" r:id="rId24"/>
    <p:sldId id="402" r:id="rId25"/>
    <p:sldId id="399" r:id="rId26"/>
    <p:sldId id="400" r:id="rId27"/>
    <p:sldId id="403" r:id="rId28"/>
    <p:sldId id="404" r:id="rId29"/>
    <p:sldId id="405" r:id="rId30"/>
    <p:sldId id="406" r:id="rId31"/>
    <p:sldId id="407" r:id="rId32"/>
    <p:sldId id="408" r:id="rId33"/>
    <p:sldId id="409" r:id="rId34"/>
    <p:sldId id="410" r:id="rId35"/>
    <p:sldId id="411" r:id="rId36"/>
    <p:sldId id="412" r:id="rId37"/>
    <p:sldId id="413" r:id="rId38"/>
    <p:sldId id="415" r:id="rId39"/>
    <p:sldId id="416" r:id="rId40"/>
    <p:sldId id="417" r:id="rId41"/>
    <p:sldId id="418" r:id="rId42"/>
    <p:sldId id="419" r:id="rId43"/>
    <p:sldId id="420" r:id="rId44"/>
    <p:sldId id="421" r:id="rId45"/>
    <p:sldId id="422" r:id="rId46"/>
    <p:sldId id="423" r:id="rId47"/>
    <p:sldId id="424" r:id="rId48"/>
    <p:sldId id="426" r:id="rId49"/>
    <p:sldId id="425"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439" r:id="rId63"/>
    <p:sldId id="440" r:id="rId64"/>
    <p:sldId id="332" r:id="rId65"/>
    <p:sldId id="380" r:id="rId66"/>
    <p:sldId id="340" r:id="rId67"/>
    <p:sldId id="381" r:id="rId68"/>
    <p:sldId id="443" r:id="rId69"/>
    <p:sldId id="382" r:id="rId70"/>
    <p:sldId id="444" r:id="rId71"/>
    <p:sldId id="446" r:id="rId72"/>
    <p:sldId id="445" r:id="rId73"/>
    <p:sldId id="352"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Cambria" panose="02040503050406030204" pitchFamily="18" charset="0"/>
      <p:regular r:id="rId80"/>
      <p:bold r:id="rId81"/>
      <p:italic r:id="rId82"/>
      <p:boldItalic r:id="rId83"/>
    </p:embeddedFont>
    <p:embeddedFont>
      <p:font typeface="Dosis" panose="020B0604020202020204" charset="0"/>
      <p:regular r:id="rId84"/>
      <p:bold r:id="rId85"/>
    </p:embeddedFont>
    <p:embeddedFont>
      <p:font typeface="Source Sans Pro" panose="020B050303040302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 id="2" name="Ganesh Kulkarni" initials="GK" lastIdx="2" clrIdx="1">
    <p:extLst>
      <p:ext uri="{19B8F6BF-5375-455C-9EA6-DF929625EA0E}">
        <p15:presenceInfo xmlns:p15="http://schemas.microsoft.com/office/powerpoint/2012/main" userId="defef8e24b6913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BBDD71-6C32-4071-8061-4CF5C49804BF}">
  <a:tblStyle styleId="{E6BBDD71-6C32-4071-8061-4CF5C49804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3450" autoAdjust="0"/>
  </p:normalViewPr>
  <p:slideViewPr>
    <p:cSldViewPr snapToGrid="0">
      <p:cViewPr varScale="1">
        <p:scale>
          <a:sx n="136" d="100"/>
          <a:sy n="136" d="100"/>
        </p:scale>
        <p:origin x="96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7.fntdata"/><Relationship Id="rId90"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25079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284419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91643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98393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81754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49127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77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3505330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15305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008280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89182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mbria" panose="02040503050406030204" pitchFamily="18" charset="0"/>
                <a:ea typeface="Times New Roman" panose="02020603050405020304" pitchFamily="18" charset="0"/>
              </a:rPr>
              <a:t>An automated system which could accurately identify and localize findings on chest radiographs which would</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relieve</a:t>
            </a:r>
            <a:r>
              <a:rPr lang="en-US" sz="1800" spc="-10"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busy doctors' stress while</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also providing patients</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with a more</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accurate diagnosis.</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13851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883588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687731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622423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53996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48388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640688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62571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407789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47409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158750" marR="73660" indent="0" algn="just">
              <a:spcBef>
                <a:spcPts val="1500"/>
              </a:spcBef>
              <a:spcAft>
                <a:spcPts val="0"/>
              </a:spcAft>
              <a:buNone/>
            </a:pPr>
            <a:r>
              <a:rPr lang="en-US" sz="1800" dirty="0">
                <a:effectLst/>
                <a:latin typeface="Cambria" panose="02040503050406030204" pitchFamily="18" charset="0"/>
                <a:ea typeface="Times New Roman" panose="02020603050405020304" pitchFamily="18" charset="0"/>
              </a:rPr>
              <a:t>Existing methods of evaluating chest X-ray images are to classify them into a list of conclusions. Lack of specification of their locations on the image, which sometimes leads to inexplicable outcomes.</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A solution for localizing abnormalities on the chest X-ray</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images is required for providing doctors with more</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meaningful</a:t>
            </a:r>
            <a:r>
              <a:rPr lang="en-US" sz="1800" spc="-5" dirty="0">
                <a:effectLst/>
                <a:latin typeface="Cambria" panose="02040503050406030204" pitchFamily="18" charset="0"/>
                <a:ea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diagnostic assistance.</a:t>
            </a:r>
            <a:endParaRPr lang="en-IN" sz="1800" dirty="0">
              <a:effectLst/>
              <a:latin typeface="Times New Roman" panose="02020603050405020304" pitchFamily="18" charset="0"/>
              <a:ea typeface="Times New Roman" panose="02020603050405020304" pitchFamily="18" charset="0"/>
            </a:endParaRPr>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144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935396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85691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4277229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364881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458415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64999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848544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282463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453633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57070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r>
              <a:rPr lang="en-IN" sz="1100" dirty="0"/>
              <a:t>Problem statement split into list of sub problems</a:t>
            </a:r>
          </a:p>
          <a:p>
            <a:pPr marL="285750" indent="-285750">
              <a:buFont typeface="Wingdings" panose="05000000000000000000" pitchFamily="2" charset="2"/>
              <a:buChar char="ü"/>
            </a:pPr>
            <a:endParaRPr lang="en-IN" sz="1100" dirty="0"/>
          </a:p>
          <a:p>
            <a:pPr marL="285750" indent="-285750">
              <a:buFont typeface="Wingdings" panose="05000000000000000000" pitchFamily="2" charset="2"/>
              <a:buChar char="ü"/>
            </a:pPr>
            <a:r>
              <a:rPr lang="en-IN" sz="1100" dirty="0"/>
              <a:t>Here are the list</a:t>
            </a:r>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0994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008747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788644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972512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784466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823791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252241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597911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567672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083334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27506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845699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726298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951231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42575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4262408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662251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3421033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2783623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775785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1345594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576421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615950" indent="0" algn="just">
              <a:lnSpc>
                <a:spcPct val="107000"/>
              </a:lnSpc>
              <a:spcBef>
                <a:spcPts val="505"/>
              </a:spcBef>
              <a:spcAft>
                <a:spcPts val="800"/>
              </a:spcAft>
              <a:buNone/>
              <a:tabLst>
                <a:tab pos="52133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detection challenge, they have provided VinBig dataset. </a:t>
            </a:r>
          </a:p>
          <a:p>
            <a:pPr marL="615950" indent="0" algn="just">
              <a:lnSpc>
                <a:spcPct val="107000"/>
              </a:lnSpc>
              <a:spcBef>
                <a:spcPts val="505"/>
              </a:spcBef>
              <a:spcAft>
                <a:spcPts val="800"/>
              </a:spcAft>
              <a:buNone/>
              <a:tabLst>
                <a:tab pos="52133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dataset is collected from two major hospitals in Vietnam. Out of this raw data, we release 18,000 images manually annotated by 17 experienced radiologists with 22 local labels of rectangles surrounding abnormalities</a:t>
            </a:r>
          </a:p>
          <a:p>
            <a:pPr marL="615950" indent="0" algn="just">
              <a:lnSpc>
                <a:spcPct val="107000"/>
              </a:lnSpc>
              <a:spcBef>
                <a:spcPts val="505"/>
              </a:spcBef>
              <a:spcAft>
                <a:spcPts val="800"/>
              </a:spcAft>
              <a:buNone/>
              <a:tabLst>
                <a:tab pos="521335"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15950" indent="0" algn="just">
              <a:lnSpc>
                <a:spcPct val="107000"/>
              </a:lnSpc>
              <a:spcBef>
                <a:spcPts val="505"/>
              </a:spcBef>
              <a:spcAft>
                <a:spcPts val="800"/>
              </a:spcAft>
              <a:buNone/>
              <a:tabLst>
                <a:tab pos="52133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615950" indent="0" algn="just">
              <a:lnSpc>
                <a:spcPct val="107000"/>
              </a:lnSpc>
              <a:spcBef>
                <a:spcPts val="505"/>
              </a:spcBef>
              <a:spcAft>
                <a:spcPts val="800"/>
              </a:spcAft>
              <a:buNone/>
              <a:tabLst>
                <a:tab pos="52133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It classifies and localize 14 different finding s in radiograph</a:t>
            </a:r>
          </a:p>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676041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403588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546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4344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798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70520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8061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43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40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3365556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285750" indent="-285750">
              <a:buFont typeface="Wingdings" panose="05000000000000000000" pitchFamily="2" charset="2"/>
              <a:buChar char="ü"/>
            </a:pPr>
            <a:endParaRPr lang="en-IN" sz="1100" dirty="0"/>
          </a:p>
        </p:txBody>
      </p:sp>
      <p:sp>
        <p:nvSpPr>
          <p:cNvPr id="86" name="Google Shape;8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48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93" name="Google Shape;93;p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655549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66869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0"/>
        <p:cNvGrpSpPr/>
        <p:nvPr/>
      </p:nvGrpSpPr>
      <p:grpSpPr>
        <a:xfrm>
          <a:off x="0" y="0"/>
          <a:ext cx="0" cy="0"/>
          <a:chOff x="0" y="0"/>
          <a:chExt cx="0" cy="0"/>
        </a:xfrm>
      </p:grpSpPr>
      <p:sp>
        <p:nvSpPr>
          <p:cNvPr id="71" name="Google Shape;71;p17"/>
          <p:cNvSpPr/>
          <p:nvPr/>
        </p:nvSpPr>
        <p:spPr>
          <a:xfrm rot="10800000">
            <a:off x="-150" y="3769825"/>
            <a:ext cx="9144000" cy="687600"/>
          </a:xfrm>
          <a:prstGeom prst="rect">
            <a:avLst/>
          </a:prstGeom>
          <a:solidFill>
            <a:srgbClr val="000000">
              <a:alpha val="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7"/>
          <p:cNvSpPr/>
          <p:nvPr/>
        </p:nvSpPr>
        <p:spPr>
          <a:xfrm flipH="1">
            <a:off x="-150" y="0"/>
            <a:ext cx="9144000" cy="37698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7"/>
          <p:cNvSpPr txBox="1">
            <a:spLocks noGrp="1"/>
          </p:cNvSpPr>
          <p:nvPr>
            <p:ph type="body" idx="1"/>
          </p:nvPr>
        </p:nvSpPr>
        <p:spPr>
          <a:xfrm>
            <a:off x="1616475" y="0"/>
            <a:ext cx="5910900" cy="3769800"/>
          </a:xfrm>
          <a:prstGeom prst="rect">
            <a:avLst/>
          </a:prstGeom>
          <a:noFill/>
          <a:ln>
            <a:noFill/>
          </a:ln>
        </p:spPr>
        <p:txBody>
          <a:bodyPr spcFirstLastPara="1" wrap="square" lIns="91425" tIns="91425" rIns="91425" bIns="91425" anchor="ctr" anchorCtr="0">
            <a:noAutofit/>
          </a:bodyPr>
          <a:lstStyle>
            <a:lvl1pPr marL="457200" lvl="0" indent="-419100" algn="ctr" rtl="0">
              <a:lnSpc>
                <a:spcPct val="100000"/>
              </a:lnSpc>
              <a:spcBef>
                <a:spcPts val="600"/>
              </a:spcBef>
              <a:spcAft>
                <a:spcPts val="0"/>
              </a:spcAft>
              <a:buClr>
                <a:srgbClr val="FFFFFF"/>
              </a:buClr>
              <a:buSzPts val="3000"/>
              <a:buChar char="▹"/>
              <a:defRPr i="1">
                <a:solidFill>
                  <a:srgbClr val="FFFFFF"/>
                </a:solidFill>
              </a:defRPr>
            </a:lvl1pPr>
            <a:lvl2pPr marL="914400" lvl="1" indent="-381000" algn="ctr" rtl="0">
              <a:lnSpc>
                <a:spcPct val="100000"/>
              </a:lnSpc>
              <a:spcBef>
                <a:spcPts val="0"/>
              </a:spcBef>
              <a:spcAft>
                <a:spcPts val="0"/>
              </a:spcAft>
              <a:buClr>
                <a:srgbClr val="FFFFFF"/>
              </a:buClr>
              <a:buSzPts val="2400"/>
              <a:buChar char="▸"/>
              <a:defRPr i="1">
                <a:solidFill>
                  <a:srgbClr val="FFFFFF"/>
                </a:solidFill>
              </a:defRPr>
            </a:lvl2pPr>
            <a:lvl3pPr marL="1371600" lvl="2" indent="-381000" algn="ctr" rtl="0">
              <a:lnSpc>
                <a:spcPct val="100000"/>
              </a:lnSpc>
              <a:spcBef>
                <a:spcPts val="0"/>
              </a:spcBef>
              <a:spcAft>
                <a:spcPts val="0"/>
              </a:spcAft>
              <a:buClr>
                <a:srgbClr val="FFFFFF"/>
              </a:buClr>
              <a:buSzPts val="2400"/>
              <a:buChar char="⬩"/>
              <a:defRPr i="1">
                <a:solidFill>
                  <a:srgbClr val="FFFFFF"/>
                </a:solidFill>
              </a:defRPr>
            </a:lvl3pPr>
            <a:lvl4pPr marL="1828800" lvl="3" indent="-342900" algn="ctr" rtl="0">
              <a:lnSpc>
                <a:spcPct val="100000"/>
              </a:lnSpc>
              <a:spcBef>
                <a:spcPts val="0"/>
              </a:spcBef>
              <a:spcAft>
                <a:spcPts val="0"/>
              </a:spcAft>
              <a:buClr>
                <a:srgbClr val="FFFFFF"/>
              </a:buClr>
              <a:buSzPts val="1800"/>
              <a:buChar char="⬞"/>
              <a:defRPr i="1">
                <a:solidFill>
                  <a:srgbClr val="FFFFFF"/>
                </a:solidFill>
              </a:defRPr>
            </a:lvl4pPr>
            <a:lvl5pPr marL="2286000" lvl="4" indent="-342900" algn="ctr" rtl="0">
              <a:lnSpc>
                <a:spcPct val="100000"/>
              </a:lnSpc>
              <a:spcBef>
                <a:spcPts val="0"/>
              </a:spcBef>
              <a:spcAft>
                <a:spcPts val="0"/>
              </a:spcAft>
              <a:buClr>
                <a:srgbClr val="FFFFFF"/>
              </a:buClr>
              <a:buSzPts val="1800"/>
              <a:buChar char="○"/>
              <a:defRPr i="1">
                <a:solidFill>
                  <a:srgbClr val="FFFFFF"/>
                </a:solidFill>
              </a:defRPr>
            </a:lvl5pPr>
            <a:lvl6pPr marL="2743200" lvl="5" indent="-342900" algn="ctr" rtl="0">
              <a:lnSpc>
                <a:spcPct val="100000"/>
              </a:lnSpc>
              <a:spcBef>
                <a:spcPts val="0"/>
              </a:spcBef>
              <a:spcAft>
                <a:spcPts val="0"/>
              </a:spcAft>
              <a:buClr>
                <a:srgbClr val="FFFFFF"/>
              </a:buClr>
              <a:buSzPts val="1800"/>
              <a:buChar char="■"/>
              <a:defRPr i="1">
                <a:solidFill>
                  <a:srgbClr val="FFFFFF"/>
                </a:solidFill>
              </a:defRPr>
            </a:lvl6pPr>
            <a:lvl7pPr marL="3200400" lvl="6" indent="-342900" algn="ctr" rtl="0">
              <a:lnSpc>
                <a:spcPct val="100000"/>
              </a:lnSpc>
              <a:spcBef>
                <a:spcPts val="0"/>
              </a:spcBef>
              <a:spcAft>
                <a:spcPts val="0"/>
              </a:spcAft>
              <a:buClr>
                <a:srgbClr val="FFFFFF"/>
              </a:buClr>
              <a:buSzPts val="1800"/>
              <a:buChar char="●"/>
              <a:defRPr i="1">
                <a:solidFill>
                  <a:srgbClr val="FFFFFF"/>
                </a:solidFill>
              </a:defRPr>
            </a:lvl7pPr>
            <a:lvl8pPr marL="3657600" lvl="7" indent="-342900" algn="ctr" rtl="0">
              <a:lnSpc>
                <a:spcPct val="100000"/>
              </a:lnSpc>
              <a:spcBef>
                <a:spcPts val="0"/>
              </a:spcBef>
              <a:spcAft>
                <a:spcPts val="0"/>
              </a:spcAft>
              <a:buClr>
                <a:srgbClr val="FFFFFF"/>
              </a:buClr>
              <a:buSzPts val="1800"/>
              <a:buChar char="○"/>
              <a:defRPr i="1">
                <a:solidFill>
                  <a:srgbClr val="FFFFFF"/>
                </a:solidFill>
              </a:defRPr>
            </a:lvl8pPr>
            <a:lvl9pPr marL="4114800" lvl="8" indent="-342900" algn="ctr" rtl="0">
              <a:lnSpc>
                <a:spcPct val="100000"/>
              </a:lnSpc>
              <a:spcBef>
                <a:spcPts val="0"/>
              </a:spcBef>
              <a:spcAft>
                <a:spcPts val="0"/>
              </a:spcAft>
              <a:buClr>
                <a:srgbClr val="FFFFFF"/>
              </a:buClr>
              <a:buSzPts val="1800"/>
              <a:buChar char="■"/>
              <a:defRPr i="1">
                <a:solidFill>
                  <a:srgbClr val="FFFFFF"/>
                </a:solidFill>
              </a:defRPr>
            </a:lvl9pPr>
          </a:lstStyle>
          <a:p>
            <a:endParaRPr/>
          </a:p>
        </p:txBody>
      </p:sp>
      <p:sp>
        <p:nvSpPr>
          <p:cNvPr id="74" name="Google Shape;74;p17"/>
          <p:cNvSpPr txBox="1"/>
          <p:nvPr/>
        </p:nvSpPr>
        <p:spPr>
          <a:xfrm>
            <a:off x="3593400" y="3670520"/>
            <a:ext cx="1957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rgbClr val="0DB7C4"/>
                </a:solidFill>
                <a:latin typeface="Arial"/>
                <a:ea typeface="Arial"/>
                <a:cs typeface="Arial"/>
                <a:sym typeface="Arial"/>
              </a:rPr>
              <a:t>”</a:t>
            </a:r>
            <a:endParaRPr sz="7200" b="1" i="0" u="none" strike="noStrike" cap="none">
              <a:solidFill>
                <a:srgbClr val="0DB7C4"/>
              </a:solidFill>
              <a:latin typeface="Arial"/>
              <a:ea typeface="Arial"/>
              <a:cs typeface="Arial"/>
              <a:sym typeface="Arial"/>
            </a:endParaRPr>
          </a:p>
        </p:txBody>
      </p:sp>
      <p:sp>
        <p:nvSpPr>
          <p:cNvPr id="75" name="Google Shape;75;p17"/>
          <p:cNvSpPr txBox="1">
            <a:spLocks noGrp="1"/>
          </p:cNvSpPr>
          <p:nvPr>
            <p:ph type="sldNum" idx="12"/>
          </p:nvPr>
        </p:nvSpPr>
        <p:spPr>
          <a:xfrm>
            <a:off x="-75" y="3420000"/>
            <a:ext cx="669600" cy="17235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0DB7C4"/>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sp>
        <p:nvSpPr>
          <p:cNvPr id="88" name="Google Shape;88;p20"/>
          <p:cNvSpPr/>
          <p:nvPr/>
        </p:nvSpPr>
        <p:spPr>
          <a:xfrm flipH="1">
            <a:off x="-75" y="0"/>
            <a:ext cx="669600" cy="5143500"/>
          </a:xfrm>
          <a:prstGeom prst="rect">
            <a:avLst/>
          </a:prstGeom>
          <a:solidFill>
            <a:srgbClr val="000000">
              <a:alpha val="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0"/>
          <p:cNvSpPr/>
          <p:nvPr/>
        </p:nvSpPr>
        <p:spPr>
          <a:xfrm flipH="1">
            <a:off x="-75" y="0"/>
            <a:ext cx="669600" cy="11400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0"/>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
        <p:nvSpPr>
          <p:cNvPr id="91" name="Google Shape;91;p20"/>
          <p:cNvSpPr txBox="1">
            <a:spLocks noGrp="1"/>
          </p:cNvSpPr>
          <p:nvPr>
            <p:ph type="body" idx="1"/>
          </p:nvPr>
        </p:nvSpPr>
        <p:spPr>
          <a:xfrm>
            <a:off x="844425" y="1548525"/>
            <a:ext cx="1918800" cy="3225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92" name="Google Shape;92;p20"/>
          <p:cNvSpPr txBox="1">
            <a:spLocks noGrp="1"/>
          </p:cNvSpPr>
          <p:nvPr>
            <p:ph type="body" idx="2"/>
          </p:nvPr>
        </p:nvSpPr>
        <p:spPr>
          <a:xfrm>
            <a:off x="2861613" y="1548525"/>
            <a:ext cx="1918800" cy="3225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93" name="Google Shape;93;p20"/>
          <p:cNvSpPr txBox="1">
            <a:spLocks noGrp="1"/>
          </p:cNvSpPr>
          <p:nvPr>
            <p:ph type="body" idx="3"/>
          </p:nvPr>
        </p:nvSpPr>
        <p:spPr>
          <a:xfrm>
            <a:off x="4878801" y="1548525"/>
            <a:ext cx="1918800" cy="32250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0"/>
              </a:spcBef>
              <a:spcAft>
                <a:spcPts val="0"/>
              </a:spcAft>
              <a:buSzPts val="1800"/>
              <a:buChar char="▸"/>
              <a:defRPr sz="1800"/>
            </a:lvl2pPr>
            <a:lvl3pPr marL="1371600" lvl="2" indent="-342900" algn="l" rtl="0">
              <a:lnSpc>
                <a:spcPct val="100000"/>
              </a:lnSpc>
              <a:spcBef>
                <a:spcPts val="0"/>
              </a:spcBef>
              <a:spcAft>
                <a:spcPts val="0"/>
              </a:spcAft>
              <a:buSzPts val="1800"/>
              <a:buChar char="⬩"/>
              <a:defRPr sz="1800"/>
            </a:lvl3pPr>
            <a:lvl4pPr marL="1828800" lvl="3" indent="-342900" algn="l" rtl="0">
              <a:lnSpc>
                <a:spcPct val="100000"/>
              </a:lnSpc>
              <a:spcBef>
                <a:spcPts val="0"/>
              </a:spcBef>
              <a:spcAft>
                <a:spcPts val="0"/>
              </a:spcAft>
              <a:buSzPts val="1800"/>
              <a:buChar char="⬞"/>
              <a:defRPr/>
            </a:lvl4pPr>
            <a:lvl5pPr marL="2286000" lvl="4" indent="-342900" algn="l" rtl="0">
              <a:lnSpc>
                <a:spcPct val="100000"/>
              </a:lnSpc>
              <a:spcBef>
                <a:spcPts val="0"/>
              </a:spcBef>
              <a:spcAft>
                <a:spcPts val="0"/>
              </a:spcAft>
              <a:buSzPts val="1800"/>
              <a:buChar char="○"/>
              <a:defRPr/>
            </a:lvl5pPr>
            <a:lvl6pPr marL="2743200" lvl="5" indent="-342900" algn="l" rtl="0">
              <a:lnSpc>
                <a:spcPct val="100000"/>
              </a:lnSpc>
              <a:spcBef>
                <a:spcPts val="0"/>
              </a:spcBef>
              <a:spcAft>
                <a:spcPts val="0"/>
              </a:spcAft>
              <a:buSzPts val="1800"/>
              <a:buChar char="■"/>
              <a:defRPr/>
            </a:lvl6pPr>
            <a:lvl7pPr marL="3200400" lvl="6" indent="-342900" algn="l" rtl="0">
              <a:lnSpc>
                <a:spcPct val="100000"/>
              </a:lnSpc>
              <a:spcBef>
                <a:spcPts val="0"/>
              </a:spcBef>
              <a:spcAft>
                <a:spcPts val="0"/>
              </a:spcAft>
              <a:buSzPts val="1800"/>
              <a:buChar char="●"/>
              <a:defRPr/>
            </a:lvl7pPr>
            <a:lvl8pPr marL="3657600" lvl="7" indent="-342900" algn="l" rtl="0">
              <a:lnSpc>
                <a:spcPct val="100000"/>
              </a:lnSpc>
              <a:spcBef>
                <a:spcPts val="0"/>
              </a:spcBef>
              <a:spcAft>
                <a:spcPts val="0"/>
              </a:spcAft>
              <a:buSzPts val="1800"/>
              <a:buChar char="○"/>
              <a:defRPr/>
            </a:lvl8pPr>
            <a:lvl9pPr marL="4114800" lvl="8" indent="-342900" algn="l" rtl="0">
              <a:lnSpc>
                <a:spcPct val="100000"/>
              </a:lnSpc>
              <a:spcBef>
                <a:spcPts val="0"/>
              </a:spcBef>
              <a:spcAft>
                <a:spcPts val="0"/>
              </a:spcAft>
              <a:buSzPts val="1800"/>
              <a:buChar char="■"/>
              <a:defRPr/>
            </a:lvl9pPr>
          </a:lstStyle>
          <a:p>
            <a:endParaRPr/>
          </a:p>
        </p:txBody>
      </p:sp>
      <p:sp>
        <p:nvSpPr>
          <p:cNvPr id="94" name="Google Shape;94;p20"/>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image background">
  <p:cSld name="TITLE_ONLY_1">
    <p:spTree>
      <p:nvGrpSpPr>
        <p:cNvPr id="1" name="Shape 95"/>
        <p:cNvGrpSpPr/>
        <p:nvPr/>
      </p:nvGrpSpPr>
      <p:grpSpPr>
        <a:xfrm>
          <a:off x="0" y="0"/>
          <a:ext cx="0" cy="0"/>
          <a:chOff x="0" y="0"/>
          <a:chExt cx="0" cy="0"/>
        </a:xfrm>
      </p:grpSpPr>
      <p:sp>
        <p:nvSpPr>
          <p:cNvPr id="96" name="Google Shape;96;p21"/>
          <p:cNvSpPr/>
          <p:nvPr/>
        </p:nvSpPr>
        <p:spPr>
          <a:xfrm flipH="1">
            <a:off x="-75" y="0"/>
            <a:ext cx="1851600" cy="5143500"/>
          </a:xfrm>
          <a:prstGeom prst="rect">
            <a:avLst/>
          </a:prstGeom>
          <a:solidFill>
            <a:srgbClr val="0DB7C4">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1"/>
          <p:cNvSpPr/>
          <p:nvPr/>
        </p:nvSpPr>
        <p:spPr>
          <a:xfrm flipH="1">
            <a:off x="-75" y="0"/>
            <a:ext cx="1851600" cy="11400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1"/>
          <p:cNvSpPr txBox="1">
            <a:spLocks noGrp="1"/>
          </p:cNvSpPr>
          <p:nvPr>
            <p:ph type="title"/>
          </p:nvPr>
        </p:nvSpPr>
        <p:spPr>
          <a:xfrm>
            <a:off x="235225" y="1292400"/>
            <a:ext cx="1381200" cy="1140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800"/>
              <a:buNone/>
              <a:defRPr sz="1800">
                <a:solidFill>
                  <a:srgbClr val="FFFFFF"/>
                </a:solidFill>
              </a:defRPr>
            </a:lvl1pPr>
            <a:lvl2pPr lvl="1" algn="l" rtl="0">
              <a:lnSpc>
                <a:spcPct val="100000"/>
              </a:lnSpc>
              <a:spcBef>
                <a:spcPts val="0"/>
              </a:spcBef>
              <a:spcAft>
                <a:spcPts val="0"/>
              </a:spcAft>
              <a:buClr>
                <a:srgbClr val="FFFFFF"/>
              </a:buClr>
              <a:buSzPts val="1800"/>
              <a:buNone/>
              <a:defRPr sz="1800">
                <a:solidFill>
                  <a:srgbClr val="FFFFFF"/>
                </a:solidFill>
              </a:defRPr>
            </a:lvl2pPr>
            <a:lvl3pPr lvl="2" algn="l" rtl="0">
              <a:lnSpc>
                <a:spcPct val="100000"/>
              </a:lnSpc>
              <a:spcBef>
                <a:spcPts val="0"/>
              </a:spcBef>
              <a:spcAft>
                <a:spcPts val="0"/>
              </a:spcAft>
              <a:buClr>
                <a:srgbClr val="FFFFFF"/>
              </a:buClr>
              <a:buSzPts val="1800"/>
              <a:buNone/>
              <a:defRPr sz="1800">
                <a:solidFill>
                  <a:srgbClr val="FFFFFF"/>
                </a:solidFill>
              </a:defRPr>
            </a:lvl3pPr>
            <a:lvl4pPr lvl="3" algn="l" rtl="0">
              <a:lnSpc>
                <a:spcPct val="100000"/>
              </a:lnSpc>
              <a:spcBef>
                <a:spcPts val="0"/>
              </a:spcBef>
              <a:spcAft>
                <a:spcPts val="0"/>
              </a:spcAft>
              <a:buClr>
                <a:srgbClr val="FFFFFF"/>
              </a:buClr>
              <a:buSzPts val="1800"/>
              <a:buNone/>
              <a:defRPr sz="1800">
                <a:solidFill>
                  <a:srgbClr val="FFFFFF"/>
                </a:solidFill>
              </a:defRPr>
            </a:lvl4pPr>
            <a:lvl5pPr lvl="4" algn="l" rtl="0">
              <a:lnSpc>
                <a:spcPct val="100000"/>
              </a:lnSpc>
              <a:spcBef>
                <a:spcPts val="0"/>
              </a:spcBef>
              <a:spcAft>
                <a:spcPts val="0"/>
              </a:spcAft>
              <a:buClr>
                <a:srgbClr val="FFFFFF"/>
              </a:buClr>
              <a:buSzPts val="1800"/>
              <a:buNone/>
              <a:defRPr sz="1800">
                <a:solidFill>
                  <a:srgbClr val="FFFFFF"/>
                </a:solidFill>
              </a:defRPr>
            </a:lvl5pPr>
            <a:lvl6pPr lvl="5" algn="l" rtl="0">
              <a:lnSpc>
                <a:spcPct val="100000"/>
              </a:lnSpc>
              <a:spcBef>
                <a:spcPts val="0"/>
              </a:spcBef>
              <a:spcAft>
                <a:spcPts val="0"/>
              </a:spcAft>
              <a:buClr>
                <a:srgbClr val="FFFFFF"/>
              </a:buClr>
              <a:buSzPts val="1800"/>
              <a:buNone/>
              <a:defRPr sz="1800">
                <a:solidFill>
                  <a:srgbClr val="FFFFFF"/>
                </a:solidFill>
              </a:defRPr>
            </a:lvl6pPr>
            <a:lvl7pPr lvl="6" algn="l" rtl="0">
              <a:lnSpc>
                <a:spcPct val="100000"/>
              </a:lnSpc>
              <a:spcBef>
                <a:spcPts val="0"/>
              </a:spcBef>
              <a:spcAft>
                <a:spcPts val="0"/>
              </a:spcAft>
              <a:buClr>
                <a:srgbClr val="FFFFFF"/>
              </a:buClr>
              <a:buSzPts val="1800"/>
              <a:buNone/>
              <a:defRPr sz="1800">
                <a:solidFill>
                  <a:srgbClr val="FFFFFF"/>
                </a:solidFill>
              </a:defRPr>
            </a:lvl7pPr>
            <a:lvl8pPr lvl="7" algn="l" rtl="0">
              <a:lnSpc>
                <a:spcPct val="100000"/>
              </a:lnSpc>
              <a:spcBef>
                <a:spcPts val="0"/>
              </a:spcBef>
              <a:spcAft>
                <a:spcPts val="0"/>
              </a:spcAft>
              <a:buClr>
                <a:srgbClr val="FFFFFF"/>
              </a:buClr>
              <a:buSzPts val="1800"/>
              <a:buNone/>
              <a:defRPr sz="1800">
                <a:solidFill>
                  <a:srgbClr val="FFFFFF"/>
                </a:solidFill>
              </a:defRPr>
            </a:lvl8pPr>
            <a:lvl9pPr lvl="8" algn="l"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99" name="Google Shape;99;p21"/>
          <p:cNvSpPr txBox="1">
            <a:spLocks noGrp="1"/>
          </p:cNvSpPr>
          <p:nvPr>
            <p:ph type="sldNum" idx="12"/>
          </p:nvPr>
        </p:nvSpPr>
        <p:spPr>
          <a:xfrm>
            <a:off x="-75" y="0"/>
            <a:ext cx="1851600" cy="1140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2"/>
          <p:cNvSpPr/>
          <p:nvPr/>
        </p:nvSpPr>
        <p:spPr>
          <a:xfrm flipH="1">
            <a:off x="-75" y="0"/>
            <a:ext cx="669600" cy="5143500"/>
          </a:xfrm>
          <a:prstGeom prst="rect">
            <a:avLst/>
          </a:prstGeom>
          <a:solidFill>
            <a:srgbClr val="000000">
              <a:alpha val="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2"/>
          <p:cNvSpPr/>
          <p:nvPr/>
        </p:nvSpPr>
        <p:spPr>
          <a:xfrm flipH="1">
            <a:off x="-75" y="0"/>
            <a:ext cx="669600" cy="11400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2"/>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a:lvl1pPr>
            <a:lvl2pPr lvl="1" algn="l" rtl="0">
              <a:lnSpc>
                <a:spcPct val="100000"/>
              </a:lnSpc>
              <a:spcBef>
                <a:spcPts val="0"/>
              </a:spcBef>
              <a:spcAft>
                <a:spcPts val="0"/>
              </a:spcAft>
              <a:buSzPts val="2400"/>
              <a:buNone/>
              <a:defRPr/>
            </a:lvl2pPr>
            <a:lvl3pPr lvl="2" algn="l" rtl="0">
              <a:lnSpc>
                <a:spcPct val="100000"/>
              </a:lnSpc>
              <a:spcBef>
                <a:spcPts val="0"/>
              </a:spcBef>
              <a:spcAft>
                <a:spcPts val="0"/>
              </a:spcAft>
              <a:buSzPts val="2400"/>
              <a:buNone/>
              <a:defRPr/>
            </a:lvl3pPr>
            <a:lvl4pPr lvl="3" algn="l" rtl="0">
              <a:lnSpc>
                <a:spcPct val="100000"/>
              </a:lnSpc>
              <a:spcBef>
                <a:spcPts val="0"/>
              </a:spcBef>
              <a:spcAft>
                <a:spcPts val="0"/>
              </a:spcAft>
              <a:buSzPts val="2400"/>
              <a:buNone/>
              <a:defRPr/>
            </a:lvl4pPr>
            <a:lvl5pPr lvl="4" algn="l" rtl="0">
              <a:lnSpc>
                <a:spcPct val="100000"/>
              </a:lnSpc>
              <a:spcBef>
                <a:spcPts val="0"/>
              </a:spcBef>
              <a:spcAft>
                <a:spcPts val="0"/>
              </a:spcAft>
              <a:buSzPts val="2400"/>
              <a:buNone/>
              <a:defRPr/>
            </a:lvl5pPr>
            <a:lvl6pPr lvl="5" algn="l" rtl="0">
              <a:lnSpc>
                <a:spcPct val="100000"/>
              </a:lnSpc>
              <a:spcBef>
                <a:spcPts val="0"/>
              </a:spcBef>
              <a:spcAft>
                <a:spcPts val="0"/>
              </a:spcAft>
              <a:buSzPts val="2400"/>
              <a:buNone/>
              <a:defRPr/>
            </a:lvl6pPr>
            <a:lvl7pPr lvl="6" algn="l" rtl="0">
              <a:lnSpc>
                <a:spcPct val="100000"/>
              </a:lnSpc>
              <a:spcBef>
                <a:spcPts val="0"/>
              </a:spcBef>
              <a:spcAft>
                <a:spcPts val="0"/>
              </a:spcAft>
              <a:buSzPts val="2400"/>
              <a:buNone/>
              <a:defRPr/>
            </a:lvl7pPr>
            <a:lvl8pPr lvl="7" algn="l" rtl="0">
              <a:lnSpc>
                <a:spcPct val="100000"/>
              </a:lnSpc>
              <a:spcBef>
                <a:spcPts val="0"/>
              </a:spcBef>
              <a:spcAft>
                <a:spcPts val="0"/>
              </a:spcAft>
              <a:buSzPts val="2400"/>
              <a:buNone/>
              <a:defRPr/>
            </a:lvl8pPr>
            <a:lvl9pPr lvl="8" algn="l" rtl="0">
              <a:lnSpc>
                <a:spcPct val="100000"/>
              </a:lnSpc>
              <a:spcBef>
                <a:spcPts val="0"/>
              </a:spcBef>
              <a:spcAft>
                <a:spcPts val="0"/>
              </a:spcAft>
              <a:buSzPts val="2400"/>
              <a:buNone/>
              <a:defRPr/>
            </a:lvl9pPr>
          </a:lstStyle>
          <a:p>
            <a:endParaRPr/>
          </a:p>
        </p:txBody>
      </p:sp>
      <p:sp>
        <p:nvSpPr>
          <p:cNvPr id="104" name="Google Shape;104;p22"/>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23"/>
          <p:cNvSpPr/>
          <p:nvPr/>
        </p:nvSpPr>
        <p:spPr>
          <a:xfrm flipH="1">
            <a:off x="-75" y="0"/>
            <a:ext cx="1851600" cy="5143500"/>
          </a:xfrm>
          <a:prstGeom prst="rect">
            <a:avLst/>
          </a:prstGeom>
          <a:solidFill>
            <a:srgbClr val="000000">
              <a:alpha val="31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flipH="1">
            <a:off x="-75" y="0"/>
            <a:ext cx="1851600" cy="1140000"/>
          </a:xfrm>
          <a:prstGeom prst="rect">
            <a:avLst/>
          </a:prstGeom>
          <a:solidFill>
            <a:srgbClr val="0DB7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txBox="1">
            <a:spLocks noGrp="1"/>
          </p:cNvSpPr>
          <p:nvPr>
            <p:ph type="sldNum" idx="12"/>
          </p:nvPr>
        </p:nvSpPr>
        <p:spPr>
          <a:xfrm>
            <a:off x="-75" y="0"/>
            <a:ext cx="1851600" cy="1140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
        <p:nvSpPr>
          <p:cNvPr id="109" name="Google Shape;109;p23"/>
          <p:cNvSpPr txBox="1">
            <a:spLocks noGrp="1"/>
          </p:cNvSpPr>
          <p:nvPr>
            <p:ph type="body" idx="1"/>
          </p:nvPr>
        </p:nvSpPr>
        <p:spPr>
          <a:xfrm>
            <a:off x="223150" y="1284100"/>
            <a:ext cx="1393200" cy="19329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360"/>
              </a:spcBef>
              <a:spcAft>
                <a:spcPts val="0"/>
              </a:spcAft>
              <a:buClr>
                <a:srgbClr val="415665"/>
              </a:buClr>
              <a:buSzPts val="1200"/>
              <a:buNone/>
              <a:defRPr sz="1200"/>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1pPr>
            <a:lvl2pPr marR="0" lvl="1"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2pPr>
            <a:lvl3pPr marR="0" lvl="2"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3pPr>
            <a:lvl4pPr marR="0" lvl="3"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4pPr>
            <a:lvl5pPr marR="0" lvl="4"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5pPr>
            <a:lvl6pPr marR="0" lvl="5"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6pPr>
            <a:lvl7pPr marR="0" lvl="6"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7pPr>
            <a:lvl8pPr marR="0" lvl="7"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8pPr>
            <a:lvl9pPr marR="0" lvl="8" algn="l" rtl="0">
              <a:lnSpc>
                <a:spcPct val="100000"/>
              </a:lnSpc>
              <a:spcBef>
                <a:spcPts val="0"/>
              </a:spcBef>
              <a:spcAft>
                <a:spcPts val="0"/>
              </a:spcAft>
              <a:buClr>
                <a:srgbClr val="0DB7C4"/>
              </a:buClr>
              <a:buSzPts val="2400"/>
              <a:buFont typeface="Dosis"/>
              <a:buNone/>
              <a:defRPr sz="2400" b="0" i="0" u="none" strike="noStrike" cap="none">
                <a:solidFill>
                  <a:srgbClr val="0DB7C4"/>
                </a:solidFill>
                <a:latin typeface="Dosis"/>
                <a:ea typeface="Dosis"/>
                <a:cs typeface="Dosis"/>
                <a:sym typeface="Dosis"/>
              </a:defRPr>
            </a:lvl9pPr>
          </a:lstStyle>
          <a:p>
            <a:endParaRPr/>
          </a:p>
        </p:txBody>
      </p:sp>
      <p:sp>
        <p:nvSpPr>
          <p:cNvPr id="52" name="Google Shape;52;p13"/>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0DB7C4"/>
              </a:buClr>
              <a:buSzPts val="3000"/>
              <a:buFont typeface="Source Sans Pro"/>
              <a:buChar char="▹"/>
              <a:defRPr sz="3000" b="0" i="0" u="none" strike="noStrike" cap="none">
                <a:solidFill>
                  <a:srgbClr val="415665"/>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rgbClr val="0DB7C4"/>
              </a:buClr>
              <a:buSzPts val="2400"/>
              <a:buFont typeface="Source Sans Pro"/>
              <a:buChar char="▸"/>
              <a:defRPr sz="2400" b="0" i="0" u="none" strike="noStrike" cap="none">
                <a:solidFill>
                  <a:srgbClr val="415665"/>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rgbClr val="0DB7C4"/>
              </a:buClr>
              <a:buSzPts val="2400"/>
              <a:buFont typeface="Source Sans Pro"/>
              <a:buChar char="⬩"/>
              <a:defRPr sz="2400" b="0" i="0" u="none" strike="noStrike" cap="none">
                <a:solidFill>
                  <a:srgbClr val="415665"/>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rgbClr val="0DB7C4"/>
              </a:buClr>
              <a:buSzPts val="1800"/>
              <a:buFont typeface="Source Sans Pro"/>
              <a:buChar char="■"/>
              <a:defRPr sz="1800" b="0" i="0" u="none" strike="noStrike" cap="none">
                <a:solidFill>
                  <a:srgbClr val="415665"/>
                </a:solidFill>
                <a:latin typeface="Source Sans Pro"/>
                <a:ea typeface="Source Sans Pro"/>
                <a:cs typeface="Source Sans Pro"/>
                <a:sym typeface="Source Sans Pro"/>
              </a:defRPr>
            </a:lvl9pPr>
          </a:lstStyle>
          <a:p>
            <a:endParaRPr/>
          </a:p>
        </p:txBody>
      </p:sp>
      <p:sp>
        <p:nvSpPr>
          <p:cNvPr id="53" name="Google Shape;53;p13"/>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1pPr>
            <a:lvl2pPr marL="0" marR="0" lvl="1"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2pPr>
            <a:lvl3pPr marL="0" marR="0" lvl="2"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3pPr>
            <a:lvl4pPr marL="0" marR="0" lvl="3"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4pPr>
            <a:lvl5pPr marL="0" marR="0" lvl="4"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5pPr>
            <a:lvl6pPr marL="0" marR="0" lvl="5"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6pPr>
            <a:lvl7pPr marL="0" marR="0" lvl="6"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7pPr>
            <a:lvl8pPr marL="0" marR="0" lvl="7"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8pPr>
            <a:lvl9pPr marL="0" marR="0" lvl="8" indent="0" algn="ctr" rtl="0">
              <a:lnSpc>
                <a:spcPct val="100000"/>
              </a:lnSpc>
              <a:spcBef>
                <a:spcPts val="0"/>
              </a:spcBef>
              <a:spcAft>
                <a:spcPts val="0"/>
              </a:spcAft>
              <a:buClr>
                <a:srgbClr val="000000"/>
              </a:buClr>
              <a:buSzPts val="2400"/>
              <a:buFont typeface="Arial"/>
              <a:buNone/>
              <a:defRPr sz="2400" b="0" i="0" u="none" strike="noStrike" cap="none">
                <a:solidFill>
                  <a:srgbClr val="FFFFFF"/>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3.jpeg"/><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3.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0" y="0"/>
            <a:ext cx="9143999" cy="3769800"/>
          </a:xfrm>
        </p:spPr>
        <p:txBody>
          <a:bodyPr/>
          <a:lstStyle/>
          <a:p>
            <a:pPr marL="38100" indent="0">
              <a:buNone/>
            </a:pPr>
            <a:r>
              <a:rPr lang="en-IN" sz="4400" b="1" i="0" u="sng" dirty="0"/>
              <a:t>Chest X-ray Abnormalities Detection</a:t>
            </a:r>
            <a:endParaRPr lang="en-IN" sz="1400" b="1" i="0" u="sng"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5" name="Picture 4" descr="Image result for transparent iit madras logo">
            <a:extLst>
              <a:ext uri="{FF2B5EF4-FFF2-40B4-BE49-F238E27FC236}">
                <a16:creationId xmlns:a16="http://schemas.microsoft.com/office/drawing/2014/main" id="{87C50765-BE17-430A-B51B-AA5B5C1C3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D1C2A53-FAC5-4859-A253-BE183164E8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980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Methods and Results</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72DC933B-79E0-4BA6-8737-90BE1EFF6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376529F-7CC9-4123-B2E9-5EB1FC9BA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7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YOLO Object Detection</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4B6C8B4B-BB9D-4301-814D-B7C7990CA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B003AC1-1C5B-4152-A929-F50589759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8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Image Conversion</a:t>
            </a:r>
            <a:endParaRPr sz="1600" dirty="0"/>
          </a:p>
        </p:txBody>
      </p:sp>
      <p:sp>
        <p:nvSpPr>
          <p:cNvPr id="96" name="Google Shape;96;p14"/>
          <p:cNvSpPr txBox="1"/>
          <p:nvPr/>
        </p:nvSpPr>
        <p:spPr>
          <a:xfrm>
            <a:off x="1485901" y="1194869"/>
            <a:ext cx="66140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The Input Images are in DICOM </a:t>
            </a:r>
          </a:p>
          <a:p>
            <a:pPr marL="342900" indent="-342900">
              <a:lnSpc>
                <a:spcPct val="200000"/>
              </a:lnSpc>
              <a:buFont typeface="Wingdings" panose="05000000000000000000" pitchFamily="2" charset="2"/>
              <a:buChar char="Ø"/>
            </a:pPr>
            <a:r>
              <a:rPr lang="en-US" dirty="0"/>
              <a:t>YOLO does not support DICOM format </a:t>
            </a:r>
          </a:p>
          <a:p>
            <a:pPr marL="342900" indent="-342900">
              <a:lnSpc>
                <a:spcPct val="200000"/>
              </a:lnSpc>
              <a:buFont typeface="Wingdings" panose="05000000000000000000" pitchFamily="2" charset="2"/>
              <a:buChar char="Ø"/>
            </a:pPr>
            <a:r>
              <a:rPr lang="en-US" dirty="0"/>
              <a:t>Converted DICOM Images to PNG Images</a:t>
            </a:r>
          </a:p>
          <a:p>
            <a:pPr marL="342900" indent="-342900">
              <a:lnSpc>
                <a:spcPct val="200000"/>
              </a:lnSpc>
              <a:buFont typeface="Wingdings" panose="05000000000000000000" pitchFamily="2" charset="2"/>
              <a:buChar char="Ø"/>
            </a:pPr>
            <a:r>
              <a:rPr lang="en-US" dirty="0"/>
              <a:t>PNG Images with 16 Bits depth, Monochrome and Grayscale  </a:t>
            </a:r>
          </a:p>
          <a:p>
            <a:pPr marL="342900" indent="-342900">
              <a:lnSpc>
                <a:spcPct val="200000"/>
              </a:lnSpc>
              <a:buFont typeface="Wingdings" panose="05000000000000000000" pitchFamily="2" charset="2"/>
              <a:buChar char="Ø"/>
            </a:pPr>
            <a:r>
              <a:rPr lang="en-US" dirty="0"/>
              <a:t>(1024, 1024) size of PNG image</a:t>
            </a:r>
          </a:p>
          <a:p>
            <a:pPr marL="342900" indent="-342900">
              <a:lnSpc>
                <a:spcPct val="200000"/>
              </a:lnSpc>
              <a:buFont typeface="Wingdings" panose="05000000000000000000" pitchFamily="2" charset="2"/>
              <a:buChar char="Ø"/>
            </a:pPr>
            <a:endParaRPr lang="en-US"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6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Annotation Conversion</a:t>
            </a:r>
            <a:endParaRPr sz="1600" dirty="0"/>
          </a:p>
        </p:txBody>
      </p:sp>
      <p:sp>
        <p:nvSpPr>
          <p:cNvPr id="96" name="Google Shape;96;p14"/>
          <p:cNvSpPr txBox="1"/>
          <p:nvPr/>
        </p:nvSpPr>
        <p:spPr>
          <a:xfrm>
            <a:off x="1485901" y="1194869"/>
            <a:ext cx="4176345"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Calculate original Image size</a:t>
            </a:r>
          </a:p>
          <a:p>
            <a:pPr marL="342900" indent="-342900">
              <a:lnSpc>
                <a:spcPct val="200000"/>
              </a:lnSpc>
              <a:buFont typeface="Wingdings" panose="05000000000000000000" pitchFamily="2" charset="2"/>
              <a:buChar char="Ø"/>
            </a:pPr>
            <a:r>
              <a:rPr lang="en-US" dirty="0"/>
              <a:t>Recalculate annotations based on resized image</a:t>
            </a:r>
          </a:p>
          <a:p>
            <a:pPr marL="342900" indent="-342900">
              <a:lnSpc>
                <a:spcPct val="200000"/>
              </a:lnSpc>
              <a:buFont typeface="Wingdings" panose="05000000000000000000" pitchFamily="2" charset="2"/>
              <a:buChar char="Ø"/>
            </a:pPr>
            <a:r>
              <a:rPr lang="en-US" dirty="0"/>
              <a:t>Calculate (x center, y center, height, weight) using updated annotation values</a:t>
            </a:r>
          </a:p>
          <a:p>
            <a:pPr marL="342900" indent="-342900">
              <a:lnSpc>
                <a:spcPct val="200000"/>
              </a:lnSpc>
              <a:buFont typeface="Wingdings" panose="05000000000000000000" pitchFamily="2" charset="2"/>
              <a:buChar char="Ø"/>
            </a:pPr>
            <a:r>
              <a:rPr lang="en-US" dirty="0"/>
              <a:t>Create text file with image identity and save Yolo format values</a:t>
            </a:r>
          </a:p>
          <a:p>
            <a:pPr marL="342900" indent="-342900">
              <a:lnSpc>
                <a:spcPct val="200000"/>
              </a:lnSpc>
              <a:buFont typeface="Wingdings" panose="05000000000000000000" pitchFamily="2" charset="2"/>
              <a:buChar char="Ø"/>
            </a:pPr>
            <a:r>
              <a:rPr lang="en-US" dirty="0"/>
              <a:t>Used abnormalities class id from 0 to 13</a:t>
            </a:r>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F2CD74-D9D4-4258-893E-4293447419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62246" y="1552975"/>
            <a:ext cx="3481754" cy="2568859"/>
          </a:xfrm>
          <a:prstGeom prst="rect">
            <a:avLst/>
          </a:prstGeom>
          <a:noFill/>
          <a:ln>
            <a:noFill/>
          </a:ln>
        </p:spPr>
      </p:pic>
    </p:spTree>
    <p:extLst>
      <p:ext uri="{BB962C8B-B14F-4D97-AF65-F5344CB8AC3E}">
        <p14:creationId xmlns:p14="http://schemas.microsoft.com/office/powerpoint/2010/main" val="88170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YoloV5 Model</a:t>
            </a:r>
            <a:endParaRPr sz="1600" dirty="0"/>
          </a:p>
        </p:txBody>
      </p:sp>
      <p:sp>
        <p:nvSpPr>
          <p:cNvPr id="96" name="Google Shape;96;p14"/>
          <p:cNvSpPr txBox="1"/>
          <p:nvPr/>
        </p:nvSpPr>
        <p:spPr>
          <a:xfrm>
            <a:off x="1485901" y="1194869"/>
            <a:ext cx="39860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12000 Images for training and 3000 Images for validation</a:t>
            </a:r>
          </a:p>
          <a:p>
            <a:pPr marL="342900" indent="-342900">
              <a:lnSpc>
                <a:spcPct val="200000"/>
              </a:lnSpc>
              <a:buFont typeface="Wingdings" panose="05000000000000000000" pitchFamily="2" charset="2"/>
              <a:buChar char="Ø"/>
            </a:pPr>
            <a:r>
              <a:rPr lang="en-US" dirty="0"/>
              <a:t>Data </a:t>
            </a:r>
            <a:r>
              <a:rPr lang="en-US" dirty="0" err="1"/>
              <a:t>Yaml</a:t>
            </a:r>
            <a:r>
              <a:rPr lang="en-US" dirty="0"/>
              <a:t> file with address for train and validation images</a:t>
            </a:r>
          </a:p>
          <a:p>
            <a:pPr marL="342900" indent="-342900">
              <a:lnSpc>
                <a:spcPct val="200000"/>
              </a:lnSpc>
              <a:buFont typeface="Wingdings" panose="05000000000000000000" pitchFamily="2" charset="2"/>
              <a:buChar char="Ø"/>
            </a:pPr>
            <a:r>
              <a:rPr lang="en-US" dirty="0"/>
              <a:t>Pretrained YoloV5x model build with CSP </a:t>
            </a:r>
            <a:r>
              <a:rPr lang="en-US" dirty="0" err="1"/>
              <a:t>densenet</a:t>
            </a:r>
            <a:r>
              <a:rPr lang="en-US" dirty="0"/>
              <a:t> 53 backbone and PA-NET Neck</a:t>
            </a:r>
          </a:p>
          <a:p>
            <a:pPr marL="342900" indent="-342900">
              <a:lnSpc>
                <a:spcPct val="200000"/>
              </a:lnSpc>
              <a:buFont typeface="Wingdings" panose="05000000000000000000" pitchFamily="2" charset="2"/>
              <a:buChar char="Ø"/>
            </a:pPr>
            <a:r>
              <a:rPr lang="en-US" dirty="0"/>
              <a:t>284 layers with 89 Million parameters </a:t>
            </a:r>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9B447A-21FE-4468-A460-6B5F4294C58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52199" y="1194869"/>
            <a:ext cx="2973300" cy="3605731"/>
          </a:xfrm>
          <a:prstGeom prst="rect">
            <a:avLst/>
          </a:prstGeom>
          <a:noFill/>
          <a:ln>
            <a:noFill/>
          </a:ln>
        </p:spPr>
      </p:pic>
    </p:spTree>
    <p:extLst>
      <p:ext uri="{BB962C8B-B14F-4D97-AF65-F5344CB8AC3E}">
        <p14:creationId xmlns:p14="http://schemas.microsoft.com/office/powerpoint/2010/main" val="243768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YoloV5 Model Train</a:t>
            </a:r>
            <a:endParaRPr sz="1600" dirty="0"/>
          </a:p>
        </p:txBody>
      </p:sp>
      <p:sp>
        <p:nvSpPr>
          <p:cNvPr id="96" name="Google Shape;96;p14"/>
          <p:cNvSpPr txBox="1"/>
          <p:nvPr/>
        </p:nvSpPr>
        <p:spPr>
          <a:xfrm>
            <a:off x="1485900" y="1194869"/>
            <a:ext cx="1473299" cy="2104005"/>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a:p>
            <a:pPr marL="285750" indent="-285750">
              <a:lnSpc>
                <a:spcPct val="200000"/>
              </a:lnSpc>
              <a:buFont typeface="Wingdings" panose="05000000000000000000" pitchFamily="2" charset="2"/>
              <a:buChar char="Ø"/>
            </a:pPr>
            <a:endParaRPr lang="en-IN" dirty="0"/>
          </a:p>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8097A9EA-9920-4F8B-AEA3-36A5471414C6}"/>
              </a:ext>
            </a:extLst>
          </p:cNvPr>
          <p:cNvGraphicFramePr>
            <a:graphicFrameLocks noGrp="1"/>
          </p:cNvGraphicFramePr>
          <p:nvPr>
            <p:extLst>
              <p:ext uri="{D42A27DB-BD31-4B8C-83A1-F6EECF244321}">
                <p14:modId xmlns:p14="http://schemas.microsoft.com/office/powerpoint/2010/main" val="226817527"/>
              </p:ext>
            </p:extLst>
          </p:nvPr>
        </p:nvGraphicFramePr>
        <p:xfrm>
          <a:off x="1485900" y="1194869"/>
          <a:ext cx="6821099" cy="3581678"/>
        </p:xfrm>
        <a:graphic>
          <a:graphicData uri="http://schemas.openxmlformats.org/drawingml/2006/table">
            <a:tbl>
              <a:tblPr firstRow="1" firstCol="1" bandRow="1">
                <a:tableStyleId>{6E25E649-3F16-4E02-A733-19D2CDBF48F0}</a:tableStyleId>
              </a:tblPr>
              <a:tblGrid>
                <a:gridCol w="951064">
                  <a:extLst>
                    <a:ext uri="{9D8B030D-6E8A-4147-A177-3AD203B41FA5}">
                      <a16:colId xmlns:a16="http://schemas.microsoft.com/office/drawing/2014/main" val="3968783172"/>
                    </a:ext>
                  </a:extLst>
                </a:gridCol>
                <a:gridCol w="1549646">
                  <a:extLst>
                    <a:ext uri="{9D8B030D-6E8A-4147-A177-3AD203B41FA5}">
                      <a16:colId xmlns:a16="http://schemas.microsoft.com/office/drawing/2014/main" val="1955823029"/>
                    </a:ext>
                  </a:extLst>
                </a:gridCol>
                <a:gridCol w="955839">
                  <a:extLst>
                    <a:ext uri="{9D8B030D-6E8A-4147-A177-3AD203B41FA5}">
                      <a16:colId xmlns:a16="http://schemas.microsoft.com/office/drawing/2014/main" val="1505428255"/>
                    </a:ext>
                  </a:extLst>
                </a:gridCol>
                <a:gridCol w="3364550">
                  <a:extLst>
                    <a:ext uri="{9D8B030D-6E8A-4147-A177-3AD203B41FA5}">
                      <a16:colId xmlns:a16="http://schemas.microsoft.com/office/drawing/2014/main" val="2142442854"/>
                    </a:ext>
                  </a:extLst>
                </a:gridCol>
              </a:tblGrid>
              <a:tr h="313376">
                <a:tc>
                  <a:txBody>
                    <a:bodyPr/>
                    <a:lstStyle/>
                    <a:p>
                      <a:pPr indent="183515" algn="l">
                        <a:lnSpc>
                          <a:spcPct val="150000"/>
                        </a:lnSpc>
                        <a:spcAft>
                          <a:spcPts val="800"/>
                        </a:spcAft>
                      </a:pPr>
                      <a:r>
                        <a:rPr lang="en-IN" sz="900" dirty="0">
                          <a:effectLst/>
                          <a:latin typeface="+mj-lt"/>
                        </a:rPr>
                        <a:t>Sr. No.</a:t>
                      </a:r>
                      <a:endParaRPr lang="en-IN" sz="900" dirty="0">
                        <a:solidFill>
                          <a:srgbClr val="7B7B7B"/>
                        </a:solidFill>
                        <a:effectLst/>
                        <a:latin typeface="+mj-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j-lt"/>
                        </a:rPr>
                        <a:t>Hyperparameter</a:t>
                      </a:r>
                      <a:endParaRPr lang="en-IN" sz="900" dirty="0">
                        <a:solidFill>
                          <a:srgbClr val="7B7B7B"/>
                        </a:solidFill>
                        <a:effectLst/>
                        <a:latin typeface="+mj-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j-lt"/>
                        </a:rPr>
                        <a:t>Value</a:t>
                      </a:r>
                      <a:endParaRPr lang="en-IN" sz="900" dirty="0">
                        <a:solidFill>
                          <a:srgbClr val="7B7B7B"/>
                        </a:solidFill>
                        <a:effectLst/>
                        <a:latin typeface="+mj-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j-lt"/>
                        </a:rPr>
                        <a:t>Description</a:t>
                      </a:r>
                      <a:endParaRPr lang="en-IN" sz="900" dirty="0">
                        <a:solidFill>
                          <a:srgbClr val="7B7B7B"/>
                        </a:solidFill>
                        <a:effectLst/>
                        <a:latin typeface="+mj-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2002282783"/>
                  </a:ext>
                </a:extLst>
              </a:tr>
              <a:tr h="186866">
                <a:tc>
                  <a:txBody>
                    <a:bodyPr/>
                    <a:lstStyle/>
                    <a:p>
                      <a:pPr indent="183515" algn="l">
                        <a:lnSpc>
                          <a:spcPct val="150000"/>
                        </a:lnSpc>
                        <a:spcAft>
                          <a:spcPts val="800"/>
                        </a:spcAft>
                      </a:pPr>
                      <a:r>
                        <a:rPr lang="en-IN" sz="900" dirty="0">
                          <a:effectLst/>
                          <a:latin typeface="+mn-lt"/>
                        </a:rPr>
                        <a:t>1</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Epochs</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200</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Epochs size</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2913290459"/>
                  </a:ext>
                </a:extLst>
              </a:tr>
              <a:tr h="186866">
                <a:tc>
                  <a:txBody>
                    <a:bodyPr/>
                    <a:lstStyle/>
                    <a:p>
                      <a:pPr indent="183515" algn="l">
                        <a:lnSpc>
                          <a:spcPct val="150000"/>
                        </a:lnSpc>
                        <a:spcAft>
                          <a:spcPts val="800"/>
                        </a:spcAft>
                      </a:pPr>
                      <a:r>
                        <a:rPr lang="en-IN" sz="900">
                          <a:effectLst/>
                          <a:latin typeface="+mn-lt"/>
                        </a:rPr>
                        <a:t>2</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Batch Size</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16</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Images at each batch</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94469413"/>
                  </a:ext>
                </a:extLst>
              </a:tr>
              <a:tr h="186866">
                <a:tc>
                  <a:txBody>
                    <a:bodyPr/>
                    <a:lstStyle/>
                    <a:p>
                      <a:pPr indent="183515" algn="l">
                        <a:lnSpc>
                          <a:spcPct val="150000"/>
                        </a:lnSpc>
                        <a:spcAft>
                          <a:spcPts val="800"/>
                        </a:spcAft>
                      </a:pPr>
                      <a:r>
                        <a:rPr lang="en-IN" sz="900">
                          <a:effectLst/>
                          <a:latin typeface="+mn-lt"/>
                        </a:rPr>
                        <a:t>3</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Image size</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1024</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[train, test] image sizes</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2233619044"/>
                  </a:ext>
                </a:extLst>
              </a:tr>
              <a:tr h="202211">
                <a:tc>
                  <a:txBody>
                    <a:bodyPr/>
                    <a:lstStyle/>
                    <a:p>
                      <a:pPr indent="183515" algn="l">
                        <a:lnSpc>
                          <a:spcPct val="150000"/>
                        </a:lnSpc>
                        <a:spcAft>
                          <a:spcPts val="800"/>
                        </a:spcAft>
                      </a:pPr>
                      <a:r>
                        <a:rPr lang="en-IN" sz="900">
                          <a:effectLst/>
                          <a:latin typeface="+mn-lt"/>
                        </a:rPr>
                        <a:t>4</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Workers</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8</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maximum number of data loader workers</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1360699859"/>
                  </a:ext>
                </a:extLst>
              </a:tr>
              <a:tr h="293739">
                <a:tc>
                  <a:txBody>
                    <a:bodyPr/>
                    <a:lstStyle/>
                    <a:p>
                      <a:pPr indent="183515" algn="l">
                        <a:lnSpc>
                          <a:spcPct val="150000"/>
                        </a:lnSpc>
                        <a:spcAft>
                          <a:spcPts val="800"/>
                        </a:spcAft>
                      </a:pPr>
                      <a:r>
                        <a:rPr lang="en-IN" sz="900">
                          <a:effectLst/>
                          <a:latin typeface="+mn-lt"/>
                        </a:rPr>
                        <a:t>5</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lr0</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0.01</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Initial learning rate (SGD1E-2, Adam1E-3)</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122416381"/>
                  </a:ext>
                </a:extLst>
              </a:tr>
              <a:tr h="186866">
                <a:tc>
                  <a:txBody>
                    <a:bodyPr/>
                    <a:lstStyle/>
                    <a:p>
                      <a:pPr indent="183515" algn="l">
                        <a:lnSpc>
                          <a:spcPct val="150000"/>
                        </a:lnSpc>
                        <a:spcAft>
                          <a:spcPts val="800"/>
                        </a:spcAft>
                      </a:pPr>
                      <a:r>
                        <a:rPr lang="en-IN" sz="900" dirty="0">
                          <a:effectLst/>
                          <a:latin typeface="+mn-lt"/>
                        </a:rPr>
                        <a:t>6</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lrf</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0.2</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final </a:t>
                      </a:r>
                      <a:r>
                        <a:rPr lang="en-IN" sz="900" dirty="0" err="1">
                          <a:effectLst/>
                          <a:latin typeface="+mn-lt"/>
                        </a:rPr>
                        <a:t>OneCycleLR</a:t>
                      </a:r>
                      <a:r>
                        <a:rPr lang="en-IN" sz="900" dirty="0">
                          <a:effectLst/>
                          <a:latin typeface="+mn-lt"/>
                        </a:rPr>
                        <a:t> learning rate (lr0 * </a:t>
                      </a:r>
                      <a:r>
                        <a:rPr lang="en-IN" sz="900" dirty="0" err="1">
                          <a:effectLst/>
                          <a:latin typeface="+mn-lt"/>
                        </a:rPr>
                        <a:t>lrf</a:t>
                      </a:r>
                      <a:r>
                        <a:rPr lang="en-IN" sz="900" dirty="0">
                          <a:effectLst/>
                          <a:latin typeface="+mn-lt"/>
                        </a:rPr>
                        <a:t>)</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353179324"/>
                  </a:ext>
                </a:extLst>
              </a:tr>
              <a:tr h="186866">
                <a:tc>
                  <a:txBody>
                    <a:bodyPr/>
                    <a:lstStyle/>
                    <a:p>
                      <a:pPr indent="183515" algn="l">
                        <a:lnSpc>
                          <a:spcPct val="150000"/>
                        </a:lnSpc>
                        <a:spcAft>
                          <a:spcPts val="800"/>
                        </a:spcAft>
                      </a:pPr>
                      <a:r>
                        <a:rPr lang="en-IN" sz="900">
                          <a:effectLst/>
                          <a:latin typeface="+mn-lt"/>
                        </a:rPr>
                        <a:t>7</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momentum</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0.937</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SGD momentum/Adam beta1</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1405402910"/>
                  </a:ext>
                </a:extLst>
              </a:tr>
              <a:tr h="205558">
                <a:tc>
                  <a:txBody>
                    <a:bodyPr/>
                    <a:lstStyle/>
                    <a:p>
                      <a:pPr indent="183515" algn="l">
                        <a:lnSpc>
                          <a:spcPct val="150000"/>
                        </a:lnSpc>
                        <a:spcAft>
                          <a:spcPts val="800"/>
                        </a:spcAft>
                      </a:pPr>
                      <a:r>
                        <a:rPr lang="en-IN" sz="900">
                          <a:effectLst/>
                          <a:latin typeface="+mn-lt"/>
                        </a:rPr>
                        <a:t>8</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weight_decay</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0.0005</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optimizer weight decay 5e-4</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281617395"/>
                  </a:ext>
                </a:extLst>
              </a:tr>
              <a:tr h="186866">
                <a:tc>
                  <a:txBody>
                    <a:bodyPr/>
                    <a:lstStyle/>
                    <a:p>
                      <a:pPr indent="183515" algn="l">
                        <a:lnSpc>
                          <a:spcPct val="150000"/>
                        </a:lnSpc>
                        <a:spcAft>
                          <a:spcPts val="800"/>
                        </a:spcAft>
                      </a:pPr>
                      <a:r>
                        <a:rPr lang="en-IN" sz="900">
                          <a:effectLst/>
                          <a:latin typeface="+mn-lt"/>
                        </a:rPr>
                        <a:t>9</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box</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0.05</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box loss gain</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1016972204"/>
                  </a:ext>
                </a:extLst>
              </a:tr>
              <a:tr h="206514">
                <a:tc>
                  <a:txBody>
                    <a:bodyPr/>
                    <a:lstStyle/>
                    <a:p>
                      <a:pPr indent="183515" algn="l">
                        <a:lnSpc>
                          <a:spcPct val="150000"/>
                        </a:lnSpc>
                        <a:spcAft>
                          <a:spcPts val="800"/>
                        </a:spcAft>
                      </a:pPr>
                      <a:r>
                        <a:rPr lang="en-IN" sz="900">
                          <a:effectLst/>
                          <a:latin typeface="+mn-lt"/>
                        </a:rPr>
                        <a:t>10</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cls</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0.5</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Class loss gain</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045766200"/>
                  </a:ext>
                </a:extLst>
              </a:tr>
              <a:tr h="206514">
                <a:tc>
                  <a:txBody>
                    <a:bodyPr/>
                    <a:lstStyle/>
                    <a:p>
                      <a:pPr indent="183515" algn="l">
                        <a:lnSpc>
                          <a:spcPct val="150000"/>
                        </a:lnSpc>
                        <a:spcAft>
                          <a:spcPts val="800"/>
                        </a:spcAft>
                      </a:pPr>
                      <a:r>
                        <a:rPr lang="en-IN" sz="900">
                          <a:effectLst/>
                          <a:latin typeface="+mn-lt"/>
                        </a:rPr>
                        <a:t>11</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obj</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1.0</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Object loss gain</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2397277956"/>
                  </a:ext>
                </a:extLst>
              </a:tr>
              <a:tr h="206514">
                <a:tc>
                  <a:txBody>
                    <a:bodyPr/>
                    <a:lstStyle/>
                    <a:p>
                      <a:pPr indent="183515" algn="l">
                        <a:lnSpc>
                          <a:spcPct val="150000"/>
                        </a:lnSpc>
                        <a:spcAft>
                          <a:spcPts val="800"/>
                        </a:spcAft>
                      </a:pPr>
                      <a:r>
                        <a:rPr lang="en-IN" sz="900">
                          <a:effectLst/>
                          <a:latin typeface="+mn-lt"/>
                        </a:rPr>
                        <a:t>12</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iou_t</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a:effectLst/>
                          <a:latin typeface="+mn-lt"/>
                        </a:rPr>
                        <a:t>0.20</a:t>
                      </a:r>
                      <a:endParaRPr lang="en-IN" sz="90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err="1">
                          <a:effectLst/>
                          <a:latin typeface="+mn-lt"/>
                        </a:rPr>
                        <a:t>IoU</a:t>
                      </a:r>
                      <a:r>
                        <a:rPr lang="en-IN" sz="900" dirty="0">
                          <a:effectLst/>
                          <a:latin typeface="+mn-lt"/>
                        </a:rPr>
                        <a:t> training threshold</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1371636359"/>
                  </a:ext>
                </a:extLst>
              </a:tr>
              <a:tr h="206514">
                <a:tc>
                  <a:txBody>
                    <a:bodyPr/>
                    <a:lstStyle/>
                    <a:p>
                      <a:pPr indent="183515" algn="l">
                        <a:lnSpc>
                          <a:spcPct val="150000"/>
                        </a:lnSpc>
                        <a:spcAft>
                          <a:spcPts val="800"/>
                        </a:spcAft>
                      </a:pPr>
                      <a:r>
                        <a:rPr lang="en-IN" sz="900" dirty="0">
                          <a:effectLst/>
                          <a:latin typeface="+mn-lt"/>
                        </a:rPr>
                        <a:t>13</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err="1">
                          <a:effectLst/>
                          <a:latin typeface="+mn-lt"/>
                        </a:rPr>
                        <a:t>anchor_t</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4.0</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anchor-multiple threshold</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96207857"/>
                  </a:ext>
                </a:extLst>
              </a:tr>
              <a:tr h="206514">
                <a:tc>
                  <a:txBody>
                    <a:bodyPr/>
                    <a:lstStyle/>
                    <a:p>
                      <a:pPr indent="183515" algn="l">
                        <a:lnSpc>
                          <a:spcPct val="150000"/>
                        </a:lnSpc>
                        <a:spcAft>
                          <a:spcPts val="800"/>
                        </a:spcAft>
                      </a:pPr>
                      <a:r>
                        <a:rPr lang="en-IN" sz="900" dirty="0">
                          <a:effectLst/>
                          <a:latin typeface="+mn-lt"/>
                        </a:rPr>
                        <a:t>14</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Pretrained model</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yolov5x </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pretrained model configuration with weight file</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3006142383"/>
                  </a:ext>
                </a:extLst>
              </a:tr>
              <a:tr h="206514">
                <a:tc>
                  <a:txBody>
                    <a:bodyPr/>
                    <a:lstStyle/>
                    <a:p>
                      <a:pPr indent="183515" algn="l">
                        <a:lnSpc>
                          <a:spcPct val="150000"/>
                        </a:lnSpc>
                        <a:spcAft>
                          <a:spcPts val="800"/>
                        </a:spcAft>
                      </a:pPr>
                      <a:r>
                        <a:rPr lang="en-IN" sz="900" dirty="0">
                          <a:effectLst/>
                          <a:latin typeface="+mn-lt"/>
                        </a:rPr>
                        <a:t>15</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Optimizer</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Adam</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err="1">
                          <a:effectLst/>
                          <a:latin typeface="+mn-lt"/>
                        </a:rPr>
                        <a:t>adam</a:t>
                      </a:r>
                      <a:r>
                        <a:rPr lang="en-IN" sz="900" dirty="0">
                          <a:effectLst/>
                          <a:latin typeface="+mn-lt"/>
                        </a:rPr>
                        <a:t> or SGD optimizer</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4274640409"/>
                  </a:ext>
                </a:extLst>
              </a:tr>
              <a:tr h="206514">
                <a:tc>
                  <a:txBody>
                    <a:bodyPr/>
                    <a:lstStyle/>
                    <a:p>
                      <a:pPr indent="183515" algn="l">
                        <a:lnSpc>
                          <a:spcPct val="150000"/>
                        </a:lnSpc>
                        <a:spcAft>
                          <a:spcPts val="800"/>
                        </a:spcAft>
                      </a:pPr>
                      <a:r>
                        <a:rPr lang="en-IN" sz="900" dirty="0">
                          <a:effectLst/>
                          <a:latin typeface="+mn-lt"/>
                        </a:rPr>
                        <a:t>16</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number of channels</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15 </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tc>
                  <a:txBody>
                    <a:bodyPr/>
                    <a:lstStyle/>
                    <a:p>
                      <a:pPr indent="183515" algn="l">
                        <a:lnSpc>
                          <a:spcPct val="150000"/>
                        </a:lnSpc>
                        <a:spcAft>
                          <a:spcPts val="800"/>
                        </a:spcAft>
                      </a:pPr>
                      <a:r>
                        <a:rPr lang="en-IN" sz="900" dirty="0">
                          <a:effectLst/>
                          <a:latin typeface="+mn-lt"/>
                        </a:rPr>
                        <a:t>number of classes start from 0 (excluding background)</a:t>
                      </a:r>
                      <a:endParaRPr lang="en-IN" sz="900" dirty="0">
                        <a:solidFill>
                          <a:srgbClr val="7B7B7B"/>
                        </a:solidFill>
                        <a:effectLst/>
                        <a:latin typeface="+mn-lt"/>
                        <a:ea typeface="Calibri" panose="020F0502020204030204" pitchFamily="34" charset="0"/>
                        <a:cs typeface="Times New Roman" panose="02020603050405020304" pitchFamily="18" charset="0"/>
                      </a:endParaRPr>
                    </a:p>
                  </a:txBody>
                  <a:tcPr marL="52494" marR="52494" marT="0" marB="0" anchor="ctr"/>
                </a:tc>
                <a:extLst>
                  <a:ext uri="{0D108BD9-81ED-4DB2-BD59-A6C34878D82A}">
                    <a16:rowId xmlns:a16="http://schemas.microsoft.com/office/drawing/2014/main" val="838819696"/>
                  </a:ext>
                </a:extLst>
              </a:tr>
            </a:tbl>
          </a:graphicData>
        </a:graphic>
      </p:graphicFrame>
    </p:spTree>
    <p:extLst>
      <p:ext uri="{BB962C8B-B14F-4D97-AF65-F5344CB8AC3E}">
        <p14:creationId xmlns:p14="http://schemas.microsoft.com/office/powerpoint/2010/main" val="313005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Ensemble</a:t>
            </a:r>
            <a:endParaRPr lang="en-IN" sz="1100" dirty="0"/>
          </a:p>
        </p:txBody>
      </p:sp>
      <p:sp>
        <p:nvSpPr>
          <p:cNvPr id="89" name="Google Shape;89;p13"/>
          <p:cNvSpPr txBox="1"/>
          <p:nvPr/>
        </p:nvSpPr>
        <p:spPr>
          <a:xfrm>
            <a:off x="1485900" y="1331562"/>
            <a:ext cx="6672138" cy="3811938"/>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Generated results on test dataset with each model: </a:t>
            </a:r>
            <a:endParaRPr lang="en-IN" dirty="0"/>
          </a:p>
          <a:p>
            <a:pPr marL="788988" lvl="1" indent="-342900">
              <a:lnSpc>
                <a:spcPct val="200000"/>
              </a:lnSpc>
              <a:buFont typeface="Wingdings" panose="05000000000000000000" pitchFamily="2" charset="2"/>
              <a:buChar char="v"/>
            </a:pPr>
            <a:r>
              <a:rPr lang="en-IN" dirty="0"/>
              <a:t>Inference Image Size in pixel: 640</a:t>
            </a:r>
          </a:p>
          <a:p>
            <a:pPr marL="788988" lvl="1" indent="-342900">
              <a:lnSpc>
                <a:spcPct val="200000"/>
              </a:lnSpc>
              <a:buFont typeface="Wingdings" panose="05000000000000000000" pitchFamily="2" charset="2"/>
              <a:buChar char="v"/>
            </a:pPr>
            <a:r>
              <a:rPr lang="en-IN" dirty="0"/>
              <a:t>Intersection over Union threshold for NMS: 0.25</a:t>
            </a:r>
          </a:p>
          <a:p>
            <a:pPr marL="788988" lvl="1" indent="-342900">
              <a:lnSpc>
                <a:spcPct val="200000"/>
              </a:lnSpc>
              <a:buFont typeface="Wingdings" panose="05000000000000000000" pitchFamily="2" charset="2"/>
              <a:buChar char="v"/>
            </a:pPr>
            <a:r>
              <a:rPr lang="en-IN" dirty="0"/>
              <a:t>Object confidence threshold: 0.01</a:t>
            </a:r>
          </a:p>
          <a:p>
            <a:pPr marL="788988" lvl="1" indent="-342900">
              <a:lnSpc>
                <a:spcPct val="200000"/>
              </a:lnSpc>
              <a:buFont typeface="Wingdings" panose="05000000000000000000" pitchFamily="2" charset="2"/>
              <a:buChar char="v"/>
            </a:pPr>
            <a:r>
              <a:rPr lang="en-IN" dirty="0"/>
              <a:t>Pretrained model weight: best.pt (based on best validation mAP)</a:t>
            </a:r>
            <a:endParaRPr lang="en-US" dirty="0"/>
          </a:p>
          <a:p>
            <a:pPr marL="285750" lvl="1" indent="-285750">
              <a:lnSpc>
                <a:spcPct val="200000"/>
              </a:lnSpc>
              <a:buFont typeface="Wingdings" panose="05000000000000000000" pitchFamily="2" charset="2"/>
              <a:buChar char="Ø"/>
            </a:pPr>
            <a:r>
              <a:rPr lang="en-US" dirty="0"/>
              <a:t>Use WBF to ensemble all generated results:</a:t>
            </a:r>
          </a:p>
          <a:p>
            <a:pPr marL="788988" lvl="1" indent="-342900">
              <a:lnSpc>
                <a:spcPct val="200000"/>
              </a:lnSpc>
              <a:buFont typeface="Wingdings" panose="05000000000000000000" pitchFamily="2" charset="2"/>
              <a:buChar char="v"/>
            </a:pPr>
            <a:r>
              <a:rPr lang="en-IN" dirty="0"/>
              <a:t>Intersection over union threshold for WBF: 0.4</a:t>
            </a:r>
          </a:p>
          <a:p>
            <a:pPr marL="788988" lvl="1" indent="-342900">
              <a:lnSpc>
                <a:spcPct val="200000"/>
              </a:lnSpc>
              <a:buFont typeface="Wingdings" panose="05000000000000000000" pitchFamily="2" charset="2"/>
              <a:buChar char="v"/>
            </a:pPr>
            <a:r>
              <a:rPr lang="en-IN" dirty="0"/>
              <a:t>Skipping boxes threshold for WBF: 0.0001</a:t>
            </a:r>
          </a:p>
          <a:p>
            <a:pPr marL="285750" lvl="1" indent="-285750">
              <a:buFont typeface="Wingdings" panose="05000000000000000000" pitchFamily="2" charset="2"/>
              <a:buChar char="v"/>
            </a:pPr>
            <a:endParaRPr lang="en-US" sz="1800" dirty="0"/>
          </a:p>
        </p:txBody>
      </p:sp>
      <p:pic>
        <p:nvPicPr>
          <p:cNvPr id="5" name="Picture 2">
            <a:extLst>
              <a:ext uri="{FF2B5EF4-FFF2-40B4-BE49-F238E27FC236}">
                <a16:creationId xmlns:a16="http://schemas.microsoft.com/office/drawing/2014/main" id="{49C67E6B-BA4A-47CC-957B-DBB3CF41B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6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Single YoloV5 </a:t>
            </a:r>
          </a:p>
          <a:p>
            <a:pPr marL="38100" indent="0">
              <a:buNone/>
            </a:pPr>
            <a:r>
              <a:rPr lang="en-US" sz="4800" b="1" i="0" dirty="0"/>
              <a:t>Model Training</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EAFB068E-0023-4235-8619-71B77D1F8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24E239C-27F9-4999-AAC6-5CE7E81D4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18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 Train</a:t>
            </a:r>
            <a:endParaRPr sz="1600" dirty="0"/>
          </a:p>
        </p:txBody>
      </p:sp>
      <p:sp>
        <p:nvSpPr>
          <p:cNvPr id="96" name="Google Shape;96;p14"/>
          <p:cNvSpPr txBox="1"/>
          <p:nvPr/>
        </p:nvSpPr>
        <p:spPr>
          <a:xfrm>
            <a:off x="1485901" y="1194869"/>
            <a:ext cx="66140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Trained with default hyperparameters</a:t>
            </a:r>
          </a:p>
          <a:p>
            <a:pPr marL="342900" indent="-342900">
              <a:lnSpc>
                <a:spcPct val="200000"/>
              </a:lnSpc>
              <a:buFont typeface="Wingdings" panose="05000000000000000000" pitchFamily="2" charset="2"/>
              <a:buChar char="Ø"/>
            </a:pPr>
            <a:r>
              <a:rPr lang="en-US" dirty="0"/>
              <a:t>Yolo format input dataset</a:t>
            </a:r>
          </a:p>
          <a:p>
            <a:pPr marL="342900" indent="-342900">
              <a:lnSpc>
                <a:spcPct val="200000"/>
              </a:lnSpc>
              <a:buFont typeface="Wingdings" panose="05000000000000000000" pitchFamily="2" charset="2"/>
              <a:buChar char="Ø"/>
            </a:pPr>
            <a:r>
              <a:rPr lang="en-US" dirty="0"/>
              <a:t>Healthy Images with empty text files</a:t>
            </a:r>
          </a:p>
          <a:p>
            <a:pPr marL="342900" indent="-342900">
              <a:lnSpc>
                <a:spcPct val="200000"/>
              </a:lnSpc>
              <a:buFont typeface="Wingdings" panose="05000000000000000000" pitchFamily="2" charset="2"/>
              <a:buChar char="Ø"/>
            </a:pPr>
            <a:r>
              <a:rPr lang="en-US" dirty="0"/>
              <a:t>8485 empty text files for training</a:t>
            </a:r>
          </a:p>
          <a:p>
            <a:pPr marL="342900" indent="-342900">
              <a:lnSpc>
                <a:spcPct val="200000"/>
              </a:lnSpc>
              <a:buFont typeface="Wingdings" panose="05000000000000000000" pitchFamily="2" charset="2"/>
              <a:buChar char="Ø"/>
            </a:pPr>
            <a:r>
              <a:rPr lang="en-US" dirty="0"/>
              <a:t>2120 healthy images for validation</a:t>
            </a:r>
          </a:p>
          <a:p>
            <a:pPr marL="342900" indent="-342900">
              <a:lnSpc>
                <a:spcPct val="200000"/>
              </a:lnSpc>
              <a:buFont typeface="Wingdings" panose="05000000000000000000" pitchFamily="2" charset="2"/>
              <a:buChar char="Ø"/>
            </a:pPr>
            <a:r>
              <a:rPr lang="en-US" dirty="0"/>
              <a:t>Pretrained model for the training</a:t>
            </a:r>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EFD000-19FA-4BC9-B43A-BE76361B322C}"/>
              </a:ext>
            </a:extLst>
          </p:cNvPr>
          <p:cNvPicPr>
            <a:picLocks noChangeAspect="1"/>
          </p:cNvPicPr>
          <p:nvPr/>
        </p:nvPicPr>
        <p:blipFill>
          <a:blip r:embed="rId4"/>
          <a:stretch>
            <a:fillRect/>
          </a:stretch>
        </p:blipFill>
        <p:spPr>
          <a:xfrm>
            <a:off x="2206912" y="3948631"/>
            <a:ext cx="5172075" cy="704850"/>
          </a:xfrm>
          <a:prstGeom prst="rect">
            <a:avLst/>
          </a:prstGeom>
        </p:spPr>
      </p:pic>
    </p:spTree>
    <p:extLst>
      <p:ext uri="{BB962C8B-B14F-4D97-AF65-F5344CB8AC3E}">
        <p14:creationId xmlns:p14="http://schemas.microsoft.com/office/powerpoint/2010/main" val="322773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47F1D0-2C14-4C2B-9A28-E208FAD463D5}"/>
              </a:ext>
            </a:extLst>
          </p:cNvPr>
          <p:cNvPicPr>
            <a:picLocks noChangeAspect="1"/>
          </p:cNvPicPr>
          <p:nvPr/>
        </p:nvPicPr>
        <p:blipFill>
          <a:blip r:embed="rId4"/>
          <a:stretch>
            <a:fillRect/>
          </a:stretch>
        </p:blipFill>
        <p:spPr>
          <a:xfrm>
            <a:off x="1495425" y="1035843"/>
            <a:ext cx="6462877" cy="3975839"/>
          </a:xfrm>
          <a:prstGeom prst="rect">
            <a:avLst/>
          </a:prstGeom>
        </p:spPr>
      </p:pic>
    </p:spTree>
    <p:extLst>
      <p:ext uri="{BB962C8B-B14F-4D97-AF65-F5344CB8AC3E}">
        <p14:creationId xmlns:p14="http://schemas.microsoft.com/office/powerpoint/2010/main" val="3303869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0" y="0"/>
            <a:ext cx="9144000" cy="3769800"/>
          </a:xfrm>
        </p:spPr>
        <p:txBody>
          <a:bodyPr/>
          <a:lstStyle/>
          <a:p>
            <a:pPr marL="38100" indent="0">
              <a:buNone/>
            </a:pPr>
            <a:r>
              <a:rPr lang="en-IN" sz="2400" i="0" dirty="0"/>
              <a:t>Kulkarni Ganesh </a:t>
            </a:r>
            <a:r>
              <a:rPr lang="en-IN" sz="2400" i="0" dirty="0" err="1"/>
              <a:t>Shivajirao</a:t>
            </a:r>
            <a:r>
              <a:rPr lang="en-IN" sz="2400" i="0" dirty="0"/>
              <a:t>     </a:t>
            </a:r>
          </a:p>
          <a:p>
            <a:pPr marL="38100" indent="0">
              <a:buNone/>
            </a:pPr>
            <a:r>
              <a:rPr lang="en-IN" sz="2400" i="0" dirty="0"/>
              <a:t>ED16B016</a:t>
            </a:r>
          </a:p>
          <a:p>
            <a:endParaRPr lang="en-IN" sz="2400" i="0" dirty="0"/>
          </a:p>
          <a:p>
            <a:pPr marL="38100" indent="0">
              <a:buNone/>
            </a:pPr>
            <a:r>
              <a:rPr lang="en-IN" sz="2400" i="0" dirty="0" err="1"/>
              <a:t>InuAid</a:t>
            </a:r>
            <a:r>
              <a:rPr lang="en-IN" sz="2400" i="0" dirty="0"/>
              <a:t> Solutions </a:t>
            </a:r>
            <a:r>
              <a:rPr lang="en-IN" sz="2400" i="0" dirty="0" err="1"/>
              <a:t>Pvt.</a:t>
            </a:r>
            <a:r>
              <a:rPr lang="en-IN" sz="2400" i="0" dirty="0"/>
              <a:t> Ltd</a:t>
            </a:r>
          </a:p>
          <a:p>
            <a:endParaRPr lang="en-IN" sz="2400" i="0" dirty="0"/>
          </a:p>
          <a:p>
            <a:pPr marL="38100" indent="0">
              <a:buNone/>
            </a:pPr>
            <a:r>
              <a:rPr lang="en-IN" sz="2400" i="0" dirty="0"/>
              <a:t>Guide : Ganapathy </a:t>
            </a:r>
            <a:r>
              <a:rPr lang="en-IN" sz="2400" i="0" dirty="0" err="1"/>
              <a:t>Krishnamurthi</a:t>
            </a:r>
            <a:endParaRPr lang="en-IN" sz="2400"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2"/>
          <a:stretch>
            <a:fillRect/>
          </a:stretch>
        </p:blipFill>
        <p:spPr>
          <a:xfrm>
            <a:off x="4240971" y="3906960"/>
            <a:ext cx="661908" cy="514817"/>
          </a:xfrm>
          <a:prstGeom prst="rect">
            <a:avLst/>
          </a:prstGeom>
        </p:spPr>
      </p:pic>
      <p:pic>
        <p:nvPicPr>
          <p:cNvPr id="5" name="Picture 4" descr="Image result for transparent iit madras logo">
            <a:extLst>
              <a:ext uri="{FF2B5EF4-FFF2-40B4-BE49-F238E27FC236}">
                <a16:creationId xmlns:a16="http://schemas.microsoft.com/office/drawing/2014/main" id="{B18751A1-1FD1-4FE4-B973-516EC3F01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F4640A3-0BE5-444E-98C7-A65CBEBFA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433032"/>
      </p:ext>
    </p:extLst>
  </p:cSld>
  <p:clrMapOvr>
    <a:masterClrMapping/>
  </p:clrMapOvr>
  <p:transition advTm="10464">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extLst>
              <p:ext uri="{D42A27DB-BD31-4B8C-83A1-F6EECF244321}">
                <p14:modId xmlns:p14="http://schemas.microsoft.com/office/powerpoint/2010/main" val="2093167526"/>
              </p:ext>
            </p:extLst>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2" name="Picture 11">
            <a:extLst>
              <a:ext uri="{FF2B5EF4-FFF2-40B4-BE49-F238E27FC236}">
                <a16:creationId xmlns:a16="http://schemas.microsoft.com/office/drawing/2014/main" id="{2395DE7A-6ECD-4088-9B5E-A24B96D913BD}"/>
              </a:ext>
            </a:extLst>
          </p:cNvPr>
          <p:cNvPicPr/>
          <p:nvPr/>
        </p:nvPicPr>
        <p:blipFill>
          <a:blip r:embed="rId4"/>
          <a:stretch>
            <a:fillRect/>
          </a:stretch>
        </p:blipFill>
        <p:spPr>
          <a:xfrm>
            <a:off x="1826550" y="1552417"/>
            <a:ext cx="2724150" cy="2729865"/>
          </a:xfrm>
          <a:prstGeom prst="rect">
            <a:avLst/>
          </a:prstGeom>
        </p:spPr>
      </p:pic>
      <p:pic>
        <p:nvPicPr>
          <p:cNvPr id="13" name="Picture 12">
            <a:extLst>
              <a:ext uri="{FF2B5EF4-FFF2-40B4-BE49-F238E27FC236}">
                <a16:creationId xmlns:a16="http://schemas.microsoft.com/office/drawing/2014/main" id="{992E26B9-4D69-4165-88C1-FF92513E40A3}"/>
              </a:ext>
            </a:extLst>
          </p:cNvPr>
          <p:cNvPicPr/>
          <p:nvPr/>
        </p:nvPicPr>
        <p:blipFill>
          <a:blip r:embed="rId5"/>
          <a:stretch>
            <a:fillRect/>
          </a:stretch>
        </p:blipFill>
        <p:spPr>
          <a:xfrm>
            <a:off x="5256517" y="1552416"/>
            <a:ext cx="2691765" cy="2729865"/>
          </a:xfrm>
          <a:prstGeom prst="rect">
            <a:avLst/>
          </a:prstGeom>
        </p:spPr>
      </p:pic>
    </p:spTree>
    <p:extLst>
      <p:ext uri="{BB962C8B-B14F-4D97-AF65-F5344CB8AC3E}">
        <p14:creationId xmlns:p14="http://schemas.microsoft.com/office/powerpoint/2010/main" val="8220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 Train</a:t>
            </a:r>
            <a:endParaRPr sz="1600" dirty="0"/>
          </a:p>
        </p:txBody>
      </p:sp>
      <p:sp>
        <p:nvSpPr>
          <p:cNvPr id="96" name="Google Shape;96;p14"/>
          <p:cNvSpPr txBox="1"/>
          <p:nvPr/>
        </p:nvSpPr>
        <p:spPr>
          <a:xfrm>
            <a:off x="1485901" y="1194869"/>
            <a:ext cx="43028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Epochs 200</a:t>
            </a:r>
          </a:p>
          <a:p>
            <a:pPr marL="342900" indent="-342900">
              <a:lnSpc>
                <a:spcPct val="200000"/>
              </a:lnSpc>
              <a:buFont typeface="Wingdings" panose="05000000000000000000" pitchFamily="2" charset="2"/>
              <a:buChar char="Ø"/>
            </a:pPr>
            <a:r>
              <a:rPr lang="en-IN" dirty="0"/>
              <a:t>Updated the YoloV5x model configuration</a:t>
            </a:r>
          </a:p>
          <a:p>
            <a:pPr marL="342900" indent="-342900">
              <a:lnSpc>
                <a:spcPct val="200000"/>
              </a:lnSpc>
              <a:buFont typeface="Wingdings" panose="05000000000000000000" pitchFamily="2" charset="2"/>
              <a:buChar char="Ø"/>
            </a:pPr>
            <a:r>
              <a:rPr lang="en-IN" dirty="0"/>
              <a:t>Rest default hyperparameters</a:t>
            </a:r>
          </a:p>
          <a:p>
            <a:pPr marL="342900" indent="-342900">
              <a:lnSpc>
                <a:spcPct val="200000"/>
              </a:lnSpc>
              <a:buFont typeface="Wingdings" panose="05000000000000000000" pitchFamily="2" charset="2"/>
              <a:buChar char="Ø"/>
            </a:pPr>
            <a:r>
              <a:rPr lang="en-IN" dirty="0"/>
              <a:t>Random initialization of weights</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465EB8-F7CE-47A8-8EE0-F6854C6F3DBB}"/>
              </a:ext>
            </a:extLst>
          </p:cNvPr>
          <p:cNvPicPr/>
          <p:nvPr/>
        </p:nvPicPr>
        <p:blipFill>
          <a:blip r:embed="rId4"/>
          <a:stretch>
            <a:fillRect/>
          </a:stretch>
        </p:blipFill>
        <p:spPr>
          <a:xfrm>
            <a:off x="1770450" y="3291879"/>
            <a:ext cx="3733800" cy="600075"/>
          </a:xfrm>
          <a:prstGeom prst="rect">
            <a:avLst/>
          </a:prstGeom>
        </p:spPr>
      </p:pic>
    </p:spTree>
    <p:extLst>
      <p:ext uri="{BB962C8B-B14F-4D97-AF65-F5344CB8AC3E}">
        <p14:creationId xmlns:p14="http://schemas.microsoft.com/office/powerpoint/2010/main" val="3501710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6E5D2E5-F78D-49C5-864D-B70A0BEECA09}"/>
              </a:ext>
            </a:extLst>
          </p:cNvPr>
          <p:cNvPicPr>
            <a:picLocks noChangeAspect="1"/>
          </p:cNvPicPr>
          <p:nvPr/>
        </p:nvPicPr>
        <p:blipFill>
          <a:blip r:embed="rId4"/>
          <a:stretch>
            <a:fillRect/>
          </a:stretch>
        </p:blipFill>
        <p:spPr>
          <a:xfrm>
            <a:off x="1485900" y="1194870"/>
            <a:ext cx="6390900" cy="3818534"/>
          </a:xfrm>
          <a:prstGeom prst="rect">
            <a:avLst/>
          </a:prstGeom>
        </p:spPr>
      </p:pic>
    </p:spTree>
    <p:extLst>
      <p:ext uri="{BB962C8B-B14F-4D97-AF65-F5344CB8AC3E}">
        <p14:creationId xmlns:p14="http://schemas.microsoft.com/office/powerpoint/2010/main" val="2165042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92B6599E-DED9-495A-B133-BA0193B74DDC}"/>
              </a:ext>
            </a:extLst>
          </p:cNvPr>
          <p:cNvPicPr/>
          <p:nvPr/>
        </p:nvPicPr>
        <p:blipFill>
          <a:blip r:embed="rId4"/>
          <a:stretch>
            <a:fillRect/>
          </a:stretch>
        </p:blipFill>
        <p:spPr>
          <a:xfrm>
            <a:off x="1826550" y="1575911"/>
            <a:ext cx="2700655" cy="2706370"/>
          </a:xfrm>
          <a:prstGeom prst="rect">
            <a:avLst/>
          </a:prstGeom>
        </p:spPr>
      </p:pic>
      <p:pic>
        <p:nvPicPr>
          <p:cNvPr id="9" name="Picture 8">
            <a:extLst>
              <a:ext uri="{FF2B5EF4-FFF2-40B4-BE49-F238E27FC236}">
                <a16:creationId xmlns:a16="http://schemas.microsoft.com/office/drawing/2014/main" id="{614EB782-B4B2-4062-9A14-DC69B296B617}"/>
              </a:ext>
            </a:extLst>
          </p:cNvPr>
          <p:cNvPicPr/>
          <p:nvPr/>
        </p:nvPicPr>
        <p:blipFill>
          <a:blip r:embed="rId5"/>
          <a:stretch>
            <a:fillRect/>
          </a:stretch>
        </p:blipFill>
        <p:spPr>
          <a:xfrm>
            <a:off x="5263717" y="1575910"/>
            <a:ext cx="2691765" cy="2706369"/>
          </a:xfrm>
          <a:prstGeom prst="rect">
            <a:avLst/>
          </a:prstGeom>
        </p:spPr>
      </p:pic>
    </p:spTree>
    <p:extLst>
      <p:ext uri="{BB962C8B-B14F-4D97-AF65-F5344CB8AC3E}">
        <p14:creationId xmlns:p14="http://schemas.microsoft.com/office/powerpoint/2010/main" val="9572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III Train</a:t>
            </a:r>
            <a:endParaRPr sz="1600" dirty="0"/>
          </a:p>
        </p:txBody>
      </p:sp>
      <p:sp>
        <p:nvSpPr>
          <p:cNvPr id="96" name="Google Shape;96;p14"/>
          <p:cNvSpPr txBox="1"/>
          <p:nvPr/>
        </p:nvSpPr>
        <p:spPr>
          <a:xfrm>
            <a:off x="1485901" y="1194869"/>
            <a:ext cx="43028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Batch Size 28</a:t>
            </a:r>
          </a:p>
          <a:p>
            <a:pPr marL="342900" indent="-342900">
              <a:lnSpc>
                <a:spcPct val="200000"/>
              </a:lnSpc>
              <a:buFont typeface="Wingdings" panose="05000000000000000000" pitchFamily="2" charset="2"/>
              <a:buChar char="Ø"/>
            </a:pPr>
            <a:r>
              <a:rPr lang="en-IN" dirty="0"/>
              <a:t>Full boundary boxes for healthy images</a:t>
            </a:r>
          </a:p>
          <a:p>
            <a:pPr marL="342900" indent="-342900">
              <a:lnSpc>
                <a:spcPct val="200000"/>
              </a:lnSpc>
              <a:buFont typeface="Wingdings" panose="05000000000000000000" pitchFamily="2" charset="2"/>
              <a:buChar char="Ø"/>
            </a:pPr>
            <a:r>
              <a:rPr lang="en-IN" dirty="0"/>
              <a:t>Class identity 14 with “No Findings”</a:t>
            </a:r>
          </a:p>
          <a:p>
            <a:pPr marL="342900" indent="-342900">
              <a:lnSpc>
                <a:spcPct val="200000"/>
              </a:lnSpc>
              <a:buFont typeface="Wingdings" panose="05000000000000000000" pitchFamily="2" charset="2"/>
              <a:buChar char="Ø"/>
            </a:pPr>
            <a:r>
              <a:rPr lang="en-IN" dirty="0"/>
              <a:t>Number of channels 15</a:t>
            </a:r>
          </a:p>
          <a:p>
            <a:pPr marL="342900" indent="-342900">
              <a:lnSpc>
                <a:spcPct val="200000"/>
              </a:lnSpc>
              <a:buFont typeface="Wingdings" panose="05000000000000000000" pitchFamily="2" charset="2"/>
              <a:buChar char="Ø"/>
            </a:pPr>
            <a:r>
              <a:rPr lang="en-IN" dirty="0"/>
              <a:t>Pretrained YoloV5x model</a:t>
            </a:r>
          </a:p>
          <a:p>
            <a:pPr marL="342900" indent="-342900">
              <a:lnSpc>
                <a:spcPct val="200000"/>
              </a:lnSpc>
              <a:buFont typeface="Wingdings" panose="05000000000000000000" pitchFamily="2" charset="2"/>
              <a:buChar char="Ø"/>
            </a:pPr>
            <a:r>
              <a:rPr lang="en-IN" dirty="0"/>
              <a:t>Kept other hyperparameters same</a:t>
            </a:r>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C93DAB1-D887-48E2-8213-6643495BF056}"/>
              </a:ext>
            </a:extLst>
          </p:cNvPr>
          <p:cNvPicPr>
            <a:picLocks noChangeAspect="1"/>
          </p:cNvPicPr>
          <p:nvPr/>
        </p:nvPicPr>
        <p:blipFill rotWithShape="1">
          <a:blip r:embed="rId4"/>
          <a:srcRect t="30680" b="13522"/>
          <a:stretch/>
        </p:blipFill>
        <p:spPr>
          <a:xfrm>
            <a:off x="1979314" y="4003200"/>
            <a:ext cx="5185371" cy="641323"/>
          </a:xfrm>
          <a:prstGeom prst="rect">
            <a:avLst/>
          </a:prstGeom>
        </p:spPr>
      </p:pic>
    </p:spTree>
    <p:extLst>
      <p:ext uri="{BB962C8B-B14F-4D97-AF65-F5344CB8AC3E}">
        <p14:creationId xmlns:p14="http://schemas.microsoft.com/office/powerpoint/2010/main" val="2314808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III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0BA580-D14A-4DEF-B87C-21ACCDE52762}"/>
              </a:ext>
            </a:extLst>
          </p:cNvPr>
          <p:cNvPicPr>
            <a:picLocks noChangeAspect="1"/>
          </p:cNvPicPr>
          <p:nvPr/>
        </p:nvPicPr>
        <p:blipFill>
          <a:blip r:embed="rId4"/>
          <a:stretch>
            <a:fillRect/>
          </a:stretch>
        </p:blipFill>
        <p:spPr>
          <a:xfrm>
            <a:off x="1432800" y="1196737"/>
            <a:ext cx="6314400" cy="3820432"/>
          </a:xfrm>
          <a:prstGeom prst="rect">
            <a:avLst/>
          </a:prstGeom>
        </p:spPr>
      </p:pic>
    </p:spTree>
    <p:extLst>
      <p:ext uri="{BB962C8B-B14F-4D97-AF65-F5344CB8AC3E}">
        <p14:creationId xmlns:p14="http://schemas.microsoft.com/office/powerpoint/2010/main" val="154908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III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0" name="Picture 9">
            <a:extLst>
              <a:ext uri="{FF2B5EF4-FFF2-40B4-BE49-F238E27FC236}">
                <a16:creationId xmlns:a16="http://schemas.microsoft.com/office/drawing/2014/main" id="{6A26B8D9-1469-4FA6-B8C1-F76E54026E1D}"/>
              </a:ext>
            </a:extLst>
          </p:cNvPr>
          <p:cNvPicPr/>
          <p:nvPr/>
        </p:nvPicPr>
        <p:blipFill>
          <a:blip r:embed="rId4"/>
          <a:stretch>
            <a:fillRect/>
          </a:stretch>
        </p:blipFill>
        <p:spPr>
          <a:xfrm>
            <a:off x="1826550" y="1584799"/>
            <a:ext cx="2691765" cy="2697480"/>
          </a:xfrm>
          <a:prstGeom prst="rect">
            <a:avLst/>
          </a:prstGeom>
        </p:spPr>
      </p:pic>
      <p:pic>
        <p:nvPicPr>
          <p:cNvPr id="11" name="Picture 10">
            <a:extLst>
              <a:ext uri="{FF2B5EF4-FFF2-40B4-BE49-F238E27FC236}">
                <a16:creationId xmlns:a16="http://schemas.microsoft.com/office/drawing/2014/main" id="{CA4F4212-B0A3-4224-B46E-55A1B8427396}"/>
              </a:ext>
            </a:extLst>
          </p:cNvPr>
          <p:cNvPicPr/>
          <p:nvPr/>
        </p:nvPicPr>
        <p:blipFill>
          <a:blip r:embed="rId5"/>
          <a:stretch>
            <a:fillRect/>
          </a:stretch>
        </p:blipFill>
        <p:spPr>
          <a:xfrm>
            <a:off x="5246562" y="1584799"/>
            <a:ext cx="2682875" cy="2706370"/>
          </a:xfrm>
          <a:prstGeom prst="rect">
            <a:avLst/>
          </a:prstGeom>
        </p:spPr>
      </p:pic>
    </p:spTree>
    <p:extLst>
      <p:ext uri="{BB962C8B-B14F-4D97-AF65-F5344CB8AC3E}">
        <p14:creationId xmlns:p14="http://schemas.microsoft.com/office/powerpoint/2010/main" val="4075357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IV Train</a:t>
            </a:r>
            <a:endParaRPr sz="1600" dirty="0"/>
          </a:p>
        </p:txBody>
      </p:sp>
      <p:sp>
        <p:nvSpPr>
          <p:cNvPr id="96" name="Google Shape;96;p14"/>
          <p:cNvSpPr txBox="1"/>
          <p:nvPr/>
        </p:nvSpPr>
        <p:spPr>
          <a:xfrm>
            <a:off x="1485901" y="1194869"/>
            <a:ext cx="43028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Image size 512</a:t>
            </a:r>
          </a:p>
          <a:p>
            <a:pPr marL="342900" indent="-342900">
              <a:lnSpc>
                <a:spcPct val="200000"/>
              </a:lnSpc>
              <a:buFont typeface="Wingdings" panose="05000000000000000000" pitchFamily="2" charset="2"/>
              <a:buChar char="Ø"/>
            </a:pPr>
            <a:r>
              <a:rPr lang="en-IN" dirty="0"/>
              <a:t>Batch Size 64</a:t>
            </a:r>
          </a:p>
          <a:p>
            <a:pPr marL="342900" indent="-342900">
              <a:lnSpc>
                <a:spcPct val="200000"/>
              </a:lnSpc>
              <a:buFont typeface="Wingdings" panose="05000000000000000000" pitchFamily="2" charset="2"/>
              <a:buChar char="Ø"/>
            </a:pPr>
            <a:r>
              <a:rPr lang="en-IN" dirty="0"/>
              <a:t>Initial learning rate 0.005</a:t>
            </a:r>
          </a:p>
          <a:p>
            <a:pPr marL="342900" indent="-342900">
              <a:lnSpc>
                <a:spcPct val="200000"/>
              </a:lnSpc>
              <a:buFont typeface="Wingdings" panose="05000000000000000000" pitchFamily="2" charset="2"/>
              <a:buChar char="Ø"/>
            </a:pPr>
            <a:r>
              <a:rPr lang="en-IN" dirty="0"/>
              <a:t>Full boundary boxes for healthy images</a:t>
            </a:r>
          </a:p>
          <a:p>
            <a:pPr marL="342900" indent="-342900">
              <a:lnSpc>
                <a:spcPct val="200000"/>
              </a:lnSpc>
              <a:buFont typeface="Wingdings" panose="05000000000000000000" pitchFamily="2" charset="2"/>
              <a:buChar char="Ø"/>
            </a:pPr>
            <a:r>
              <a:rPr lang="en-IN" dirty="0"/>
              <a:t>Kept other hyperparameters same</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33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IV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CBA545-F0FF-4EF8-95C3-D3D6169B0C53}"/>
              </a:ext>
            </a:extLst>
          </p:cNvPr>
          <p:cNvPicPr>
            <a:picLocks noChangeAspect="1"/>
          </p:cNvPicPr>
          <p:nvPr/>
        </p:nvPicPr>
        <p:blipFill>
          <a:blip r:embed="rId4"/>
          <a:stretch>
            <a:fillRect/>
          </a:stretch>
        </p:blipFill>
        <p:spPr>
          <a:xfrm>
            <a:off x="1485900" y="1188928"/>
            <a:ext cx="6239699" cy="3825562"/>
          </a:xfrm>
          <a:prstGeom prst="rect">
            <a:avLst/>
          </a:prstGeom>
        </p:spPr>
      </p:pic>
    </p:spTree>
    <p:extLst>
      <p:ext uri="{BB962C8B-B14F-4D97-AF65-F5344CB8AC3E}">
        <p14:creationId xmlns:p14="http://schemas.microsoft.com/office/powerpoint/2010/main" val="2386745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IV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8B3B6705-3BD5-439A-A29F-E1B4E37D749E}"/>
              </a:ext>
            </a:extLst>
          </p:cNvPr>
          <p:cNvPicPr/>
          <p:nvPr/>
        </p:nvPicPr>
        <p:blipFill>
          <a:blip r:embed="rId4"/>
          <a:stretch>
            <a:fillRect/>
          </a:stretch>
        </p:blipFill>
        <p:spPr>
          <a:xfrm>
            <a:off x="1826550" y="1584799"/>
            <a:ext cx="2666365" cy="2706370"/>
          </a:xfrm>
          <a:prstGeom prst="rect">
            <a:avLst/>
          </a:prstGeom>
        </p:spPr>
      </p:pic>
      <p:pic>
        <p:nvPicPr>
          <p:cNvPr id="9" name="Picture 8">
            <a:extLst>
              <a:ext uri="{FF2B5EF4-FFF2-40B4-BE49-F238E27FC236}">
                <a16:creationId xmlns:a16="http://schemas.microsoft.com/office/drawing/2014/main" id="{47B4A457-16AD-409F-BCF7-3F142849E959}"/>
              </a:ext>
            </a:extLst>
          </p:cNvPr>
          <p:cNvPicPr/>
          <p:nvPr/>
        </p:nvPicPr>
        <p:blipFill>
          <a:blip r:embed="rId5"/>
          <a:stretch>
            <a:fillRect/>
          </a:stretch>
        </p:blipFill>
        <p:spPr>
          <a:xfrm>
            <a:off x="5249420" y="1584799"/>
            <a:ext cx="2677160" cy="2706370"/>
          </a:xfrm>
          <a:prstGeom prst="rect">
            <a:avLst/>
          </a:prstGeom>
        </p:spPr>
      </p:pic>
    </p:spTree>
    <p:extLst>
      <p:ext uri="{BB962C8B-B14F-4D97-AF65-F5344CB8AC3E}">
        <p14:creationId xmlns:p14="http://schemas.microsoft.com/office/powerpoint/2010/main" val="103659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Objective and Scope</a:t>
            </a:r>
            <a:endParaRPr lang="en-IN" sz="2000" dirty="0"/>
          </a:p>
        </p:txBody>
      </p:sp>
      <p:sp>
        <p:nvSpPr>
          <p:cNvPr id="89" name="Google Shape;89;p13"/>
          <p:cNvSpPr txBox="1"/>
          <p:nvPr/>
        </p:nvSpPr>
        <p:spPr>
          <a:xfrm>
            <a:off x="1485900" y="1331562"/>
            <a:ext cx="6172200" cy="3811938"/>
          </a:xfrm>
          <a:prstGeom prst="rect">
            <a:avLst/>
          </a:prstGeom>
          <a:noFill/>
          <a:ln>
            <a:noFill/>
          </a:ln>
        </p:spPr>
        <p:txBody>
          <a:bodyPr spcFirstLastPara="1" wrap="square" lIns="68569" tIns="34275" rIns="68569" bIns="34275" anchor="t" anchorCtr="0">
            <a:noAutofit/>
          </a:bodyPr>
          <a:lstStyle/>
          <a:p>
            <a:pPr marL="285750" lvl="0" indent="-285750">
              <a:buFont typeface="Wingdings" panose="05000000000000000000" pitchFamily="2" charset="2"/>
              <a:buChar char="v"/>
            </a:pPr>
            <a:r>
              <a:rPr lang="en-US" sz="1800" dirty="0"/>
              <a:t>Identify and localize findings on chest radiographs </a:t>
            </a:r>
          </a:p>
          <a:p>
            <a:pPr lvl="0"/>
            <a:endParaRPr lang="en-US" sz="1800" dirty="0"/>
          </a:p>
          <a:p>
            <a:pPr marL="285750" lvl="0" indent="-285750">
              <a:buFont typeface="Wingdings" panose="05000000000000000000" pitchFamily="2" charset="2"/>
              <a:buChar char="v"/>
            </a:pPr>
            <a:r>
              <a:rPr lang="en-US" sz="1800" dirty="0"/>
              <a:t>Relieves busy doctors' stress</a:t>
            </a:r>
          </a:p>
          <a:p>
            <a:pPr lvl="0"/>
            <a:endParaRPr lang="en-US" sz="1800" dirty="0"/>
          </a:p>
          <a:p>
            <a:pPr marL="285750" lvl="0" indent="-285750">
              <a:buFont typeface="Wingdings" panose="05000000000000000000" pitchFamily="2" charset="2"/>
              <a:buChar char="v"/>
            </a:pPr>
            <a:r>
              <a:rPr lang="en-US" sz="1800" dirty="0"/>
              <a:t>Provides patients the precise diagnosis.</a:t>
            </a:r>
            <a:endParaRPr lang="en-IN" sz="1800" dirty="0"/>
          </a:p>
        </p:txBody>
      </p:sp>
      <p:pic>
        <p:nvPicPr>
          <p:cNvPr id="4" name="Picture 2">
            <a:extLst>
              <a:ext uri="{FF2B5EF4-FFF2-40B4-BE49-F238E27FC236}">
                <a16:creationId xmlns:a16="http://schemas.microsoft.com/office/drawing/2014/main" id="{8E6449DC-27BA-4843-A9F1-CE298609D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VI Train</a:t>
            </a:r>
            <a:endParaRPr sz="1600" dirty="0"/>
          </a:p>
        </p:txBody>
      </p:sp>
      <p:sp>
        <p:nvSpPr>
          <p:cNvPr id="96" name="Google Shape;96;p14"/>
          <p:cNvSpPr txBox="1"/>
          <p:nvPr/>
        </p:nvSpPr>
        <p:spPr>
          <a:xfrm>
            <a:off x="1485901" y="1194869"/>
            <a:ext cx="43028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Image size 640</a:t>
            </a:r>
          </a:p>
          <a:p>
            <a:pPr marL="342900" indent="-342900">
              <a:lnSpc>
                <a:spcPct val="200000"/>
              </a:lnSpc>
              <a:buFont typeface="Wingdings" panose="05000000000000000000" pitchFamily="2" charset="2"/>
              <a:buChar char="Ø"/>
            </a:pPr>
            <a:r>
              <a:rPr lang="en-IN" dirty="0"/>
              <a:t>Batch Size 40</a:t>
            </a:r>
          </a:p>
          <a:p>
            <a:pPr marL="342900" indent="-342900">
              <a:lnSpc>
                <a:spcPct val="200000"/>
              </a:lnSpc>
              <a:buFont typeface="Wingdings" panose="05000000000000000000" pitchFamily="2" charset="2"/>
              <a:buChar char="Ø"/>
            </a:pPr>
            <a:r>
              <a:rPr lang="en-IN" dirty="0"/>
              <a:t>Initial learning rate 0.005</a:t>
            </a:r>
          </a:p>
          <a:p>
            <a:pPr marL="342900" indent="-342900">
              <a:lnSpc>
                <a:spcPct val="200000"/>
              </a:lnSpc>
              <a:buFont typeface="Wingdings" panose="05000000000000000000" pitchFamily="2" charset="2"/>
              <a:buChar char="Ø"/>
            </a:pPr>
            <a:r>
              <a:rPr lang="en-IN" dirty="0"/>
              <a:t>Empty text files for healthy images</a:t>
            </a:r>
          </a:p>
          <a:p>
            <a:pPr marL="342900" indent="-342900">
              <a:lnSpc>
                <a:spcPct val="200000"/>
              </a:lnSpc>
              <a:buFont typeface="Wingdings" panose="05000000000000000000" pitchFamily="2" charset="2"/>
              <a:buChar char="Ø"/>
            </a:pPr>
            <a:r>
              <a:rPr lang="en-IN" dirty="0"/>
              <a:t>Number of channels 14</a:t>
            </a:r>
          </a:p>
          <a:p>
            <a:pPr marL="342900" indent="-342900">
              <a:lnSpc>
                <a:spcPct val="200000"/>
              </a:lnSpc>
              <a:buFont typeface="Wingdings" panose="05000000000000000000" pitchFamily="2" charset="2"/>
              <a:buChar char="Ø"/>
            </a:pPr>
            <a:r>
              <a:rPr lang="en-IN" dirty="0"/>
              <a:t>Kept other hyperparameters same</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99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VI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D900C0-874A-4698-B4A8-74B31B7CF876}"/>
              </a:ext>
            </a:extLst>
          </p:cNvPr>
          <p:cNvPicPr>
            <a:picLocks noChangeAspect="1"/>
          </p:cNvPicPr>
          <p:nvPr/>
        </p:nvPicPr>
        <p:blipFill>
          <a:blip r:embed="rId4"/>
          <a:stretch>
            <a:fillRect/>
          </a:stretch>
        </p:blipFill>
        <p:spPr>
          <a:xfrm>
            <a:off x="1485901" y="1196182"/>
            <a:ext cx="6225299" cy="3823497"/>
          </a:xfrm>
          <a:prstGeom prst="rect">
            <a:avLst/>
          </a:prstGeom>
        </p:spPr>
      </p:pic>
    </p:spTree>
    <p:extLst>
      <p:ext uri="{BB962C8B-B14F-4D97-AF65-F5344CB8AC3E}">
        <p14:creationId xmlns:p14="http://schemas.microsoft.com/office/powerpoint/2010/main" val="352147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VI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07749ACD-0E88-4598-ABBF-381287C2AC25}"/>
              </a:ext>
            </a:extLst>
          </p:cNvPr>
          <p:cNvPicPr/>
          <p:nvPr/>
        </p:nvPicPr>
        <p:blipFill>
          <a:blip r:embed="rId4"/>
          <a:stretch>
            <a:fillRect/>
          </a:stretch>
        </p:blipFill>
        <p:spPr>
          <a:xfrm>
            <a:off x="1826550" y="1584799"/>
            <a:ext cx="2694940" cy="2706370"/>
          </a:xfrm>
          <a:prstGeom prst="rect">
            <a:avLst/>
          </a:prstGeom>
        </p:spPr>
      </p:pic>
      <p:pic>
        <p:nvPicPr>
          <p:cNvPr id="9" name="Picture 8">
            <a:extLst>
              <a:ext uri="{FF2B5EF4-FFF2-40B4-BE49-F238E27FC236}">
                <a16:creationId xmlns:a16="http://schemas.microsoft.com/office/drawing/2014/main" id="{508FBEFC-FF2A-4EA0-8CDD-A3872BC23325}"/>
              </a:ext>
            </a:extLst>
          </p:cNvPr>
          <p:cNvPicPr/>
          <p:nvPr/>
        </p:nvPicPr>
        <p:blipFill>
          <a:blip r:embed="rId5"/>
          <a:stretch>
            <a:fillRect/>
          </a:stretch>
        </p:blipFill>
        <p:spPr>
          <a:xfrm>
            <a:off x="5292517" y="1584799"/>
            <a:ext cx="2691765" cy="2706370"/>
          </a:xfrm>
          <a:prstGeom prst="rect">
            <a:avLst/>
          </a:prstGeom>
        </p:spPr>
      </p:pic>
    </p:spTree>
    <p:extLst>
      <p:ext uri="{BB962C8B-B14F-4D97-AF65-F5344CB8AC3E}">
        <p14:creationId xmlns:p14="http://schemas.microsoft.com/office/powerpoint/2010/main" val="313448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Result Analysis</a:t>
            </a:r>
            <a:endParaRPr sz="1600" dirty="0"/>
          </a:p>
        </p:txBody>
      </p:sp>
      <p:sp>
        <p:nvSpPr>
          <p:cNvPr id="96" name="Google Shape;96;p14"/>
          <p:cNvSpPr txBox="1"/>
          <p:nvPr/>
        </p:nvSpPr>
        <p:spPr>
          <a:xfrm>
            <a:off x="1485901" y="3064550"/>
            <a:ext cx="6614099" cy="1949940"/>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Analyzed single based training model and improvements in models</a:t>
            </a:r>
          </a:p>
          <a:p>
            <a:pPr marL="342900" indent="-342900">
              <a:lnSpc>
                <a:spcPct val="200000"/>
              </a:lnSpc>
              <a:buFont typeface="Wingdings" panose="05000000000000000000" pitchFamily="2" charset="2"/>
              <a:buChar char="Ø"/>
            </a:pPr>
            <a:r>
              <a:rPr lang="en-IN" dirty="0"/>
              <a:t>Single model achieved best mAP of 0.201 on test dataset</a:t>
            </a:r>
          </a:p>
          <a:p>
            <a:pPr marL="342900" indent="-342900">
              <a:lnSpc>
                <a:spcPct val="200000"/>
              </a:lnSpc>
              <a:buFont typeface="Wingdings" panose="05000000000000000000" pitchFamily="2" charset="2"/>
              <a:buChar char="Ø"/>
            </a:pPr>
            <a:r>
              <a:rPr lang="en-IN" dirty="0"/>
              <a:t>Some classes have less mAP</a:t>
            </a:r>
          </a:p>
          <a:p>
            <a:pPr marL="342900" indent="-342900">
              <a:lnSpc>
                <a:spcPct val="200000"/>
              </a:lnSpc>
              <a:buFont typeface="Wingdings" panose="05000000000000000000" pitchFamily="2" charset="2"/>
              <a:buChar char="Ø"/>
            </a:pPr>
            <a:r>
              <a:rPr lang="en-IN" dirty="0"/>
              <a:t>Improvements of those classes are needed</a:t>
            </a:r>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CA312245-CFE6-4DB2-9988-0EC8C4E0AF41}"/>
              </a:ext>
            </a:extLst>
          </p:cNvPr>
          <p:cNvGraphicFramePr>
            <a:graphicFrameLocks noGrp="1"/>
          </p:cNvGraphicFramePr>
          <p:nvPr>
            <p:extLst>
              <p:ext uri="{D42A27DB-BD31-4B8C-83A1-F6EECF244321}">
                <p14:modId xmlns:p14="http://schemas.microsoft.com/office/powerpoint/2010/main" val="2251723839"/>
              </p:ext>
            </p:extLst>
          </p:nvPr>
        </p:nvGraphicFramePr>
        <p:xfrm>
          <a:off x="1485900" y="1194869"/>
          <a:ext cx="6821099" cy="1703374"/>
        </p:xfrm>
        <a:graphic>
          <a:graphicData uri="http://schemas.openxmlformats.org/drawingml/2006/table">
            <a:tbl>
              <a:tblPr firstRow="1" bandRow="1">
                <a:tableStyleId>{3C2FFA5D-87B4-456A-9821-1D502468CF0F}</a:tableStyleId>
              </a:tblPr>
              <a:tblGrid>
                <a:gridCol w="1763376">
                  <a:extLst>
                    <a:ext uri="{9D8B030D-6E8A-4147-A177-3AD203B41FA5}">
                      <a16:colId xmlns:a16="http://schemas.microsoft.com/office/drawing/2014/main" val="2081983737"/>
                    </a:ext>
                  </a:extLst>
                </a:gridCol>
                <a:gridCol w="1763376">
                  <a:extLst>
                    <a:ext uri="{9D8B030D-6E8A-4147-A177-3AD203B41FA5}">
                      <a16:colId xmlns:a16="http://schemas.microsoft.com/office/drawing/2014/main" val="1533973829"/>
                    </a:ext>
                  </a:extLst>
                </a:gridCol>
                <a:gridCol w="1672593">
                  <a:extLst>
                    <a:ext uri="{9D8B030D-6E8A-4147-A177-3AD203B41FA5}">
                      <a16:colId xmlns:a16="http://schemas.microsoft.com/office/drawing/2014/main" val="1546258309"/>
                    </a:ext>
                  </a:extLst>
                </a:gridCol>
                <a:gridCol w="1621754">
                  <a:extLst>
                    <a:ext uri="{9D8B030D-6E8A-4147-A177-3AD203B41FA5}">
                      <a16:colId xmlns:a16="http://schemas.microsoft.com/office/drawing/2014/main" val="1161785940"/>
                    </a:ext>
                  </a:extLst>
                </a:gridCol>
              </a:tblGrid>
              <a:tr h="339239">
                <a:tc>
                  <a:txBody>
                    <a:bodyPr/>
                    <a:lstStyle/>
                    <a:p>
                      <a:pPr indent="183515" algn="ctr">
                        <a:lnSpc>
                          <a:spcPct val="107000"/>
                        </a:lnSpc>
                        <a:spcAft>
                          <a:spcPts val="800"/>
                        </a:spcAft>
                      </a:pPr>
                      <a:r>
                        <a:rPr lang="en-IN" sz="1100" dirty="0">
                          <a:effectLst/>
                        </a:rPr>
                        <a:t>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5725" indent="554038" algn="l">
                        <a:lnSpc>
                          <a:spcPct val="107000"/>
                        </a:lnSpc>
                        <a:spcAft>
                          <a:spcPts val="800"/>
                        </a:spcAft>
                      </a:pPr>
                      <a:r>
                        <a:rPr lang="en-IN" sz="1100" dirty="0">
                          <a:effectLst/>
                        </a:rPr>
                        <a:t>Models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Best validation mAP</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Kaggle Test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332012"/>
                  </a:ext>
                </a:extLst>
              </a:tr>
              <a:tr h="272827">
                <a:tc rowSpan="5">
                  <a:txBody>
                    <a:bodyPr/>
                    <a:lstStyle/>
                    <a:p>
                      <a:pPr indent="183515" algn="ctr">
                        <a:lnSpc>
                          <a:spcPct val="107000"/>
                        </a:lnSpc>
                        <a:spcAft>
                          <a:spcPts val="800"/>
                        </a:spcAft>
                      </a:pPr>
                      <a:r>
                        <a:rPr lang="en-IN" sz="1100" dirty="0">
                          <a:effectLst/>
                        </a:rPr>
                        <a:t>Single Model Training</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183515" algn="l">
                        <a:lnSpc>
                          <a:spcPct val="107000"/>
                        </a:lnSpc>
                        <a:spcAft>
                          <a:spcPts val="800"/>
                        </a:spcAft>
                      </a:pPr>
                      <a:r>
                        <a:rPr lang="en-IN" sz="1100" dirty="0">
                          <a:effectLst/>
                        </a:rPr>
                        <a:t>Model I</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0.145</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0.080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95134"/>
                  </a:ext>
                </a:extLst>
              </a:tr>
              <a:tr h="272827">
                <a:tc vMerge="1">
                  <a:txBody>
                    <a:bodyPr/>
                    <a:lstStyle/>
                    <a:p>
                      <a:endParaRPr lang="en-IN"/>
                    </a:p>
                  </a:txBody>
                  <a:tcPr/>
                </a:tc>
                <a:tc>
                  <a:txBody>
                    <a:bodyPr/>
                    <a:lstStyle/>
                    <a:p>
                      <a:pPr marL="457200" indent="183515" algn="l">
                        <a:lnSpc>
                          <a:spcPct val="107000"/>
                        </a:lnSpc>
                        <a:spcAft>
                          <a:spcPts val="800"/>
                        </a:spcAft>
                      </a:pPr>
                      <a:r>
                        <a:rPr lang="en-IN" sz="1100" dirty="0">
                          <a:effectLst/>
                        </a:rPr>
                        <a:t>Model II</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0.110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0.063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530437"/>
                  </a:ext>
                </a:extLst>
              </a:tr>
              <a:tr h="272827">
                <a:tc vMerge="1">
                  <a:txBody>
                    <a:bodyPr/>
                    <a:lstStyle/>
                    <a:p>
                      <a:endParaRPr lang="en-IN"/>
                    </a:p>
                  </a:txBody>
                  <a:tcPr/>
                </a:tc>
                <a:tc>
                  <a:txBody>
                    <a:bodyPr/>
                    <a:lstStyle/>
                    <a:p>
                      <a:pPr marL="457200" indent="183515" algn="l">
                        <a:lnSpc>
                          <a:spcPct val="107000"/>
                        </a:lnSpc>
                        <a:spcAft>
                          <a:spcPts val="800"/>
                        </a:spcAft>
                      </a:pPr>
                      <a:r>
                        <a:rPr lang="en-IN" sz="1100" dirty="0">
                          <a:effectLst/>
                        </a:rPr>
                        <a:t>Model III</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0.187</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0.085</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205668"/>
                  </a:ext>
                </a:extLst>
              </a:tr>
              <a:tr h="272827">
                <a:tc vMerge="1">
                  <a:txBody>
                    <a:bodyPr/>
                    <a:lstStyle/>
                    <a:p>
                      <a:endParaRPr lang="en-IN"/>
                    </a:p>
                  </a:txBody>
                  <a:tcPr/>
                </a:tc>
                <a:tc>
                  <a:txBody>
                    <a:bodyPr/>
                    <a:lstStyle/>
                    <a:p>
                      <a:pPr marL="457200" indent="183515" algn="l">
                        <a:lnSpc>
                          <a:spcPct val="107000"/>
                        </a:lnSpc>
                        <a:spcAft>
                          <a:spcPts val="800"/>
                        </a:spcAft>
                      </a:pPr>
                      <a:r>
                        <a:rPr lang="en-IN" sz="1100" dirty="0">
                          <a:effectLst/>
                        </a:rPr>
                        <a:t>Model IV</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0.240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0.110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727187"/>
                  </a:ext>
                </a:extLst>
              </a:tr>
              <a:tr h="272827">
                <a:tc vMerge="1">
                  <a:txBody>
                    <a:bodyPr/>
                    <a:lstStyle/>
                    <a:p>
                      <a:endParaRPr lang="en-IN"/>
                    </a:p>
                  </a:txBody>
                  <a:tcPr/>
                </a:tc>
                <a:tc>
                  <a:txBody>
                    <a:bodyPr/>
                    <a:lstStyle/>
                    <a:p>
                      <a:pPr marL="457200" indent="183515" algn="l">
                        <a:lnSpc>
                          <a:spcPct val="107000"/>
                        </a:lnSpc>
                        <a:spcAft>
                          <a:spcPts val="800"/>
                        </a:spcAft>
                      </a:pPr>
                      <a:r>
                        <a:rPr lang="en-IN" sz="1100" dirty="0">
                          <a:effectLst/>
                        </a:rPr>
                        <a:t>Model VI</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0.362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b="1" dirty="0">
                          <a:effectLst/>
                        </a:rPr>
                        <a:t>0.201</a:t>
                      </a:r>
                      <a:endParaRPr lang="en-IN"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317111"/>
                  </a:ext>
                </a:extLst>
              </a:tr>
            </a:tbl>
          </a:graphicData>
        </a:graphic>
      </p:graphicFrame>
    </p:spTree>
    <p:extLst>
      <p:ext uri="{BB962C8B-B14F-4D97-AF65-F5344CB8AC3E}">
        <p14:creationId xmlns:p14="http://schemas.microsoft.com/office/powerpoint/2010/main" val="57426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Partial Classes Training</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809F1FF6-16AB-46ED-A928-F695698E8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7E8B7E7-A75C-41FE-B225-5A64F420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4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YoloV5 Model</a:t>
            </a:r>
            <a:endParaRPr sz="1600" dirty="0"/>
          </a:p>
        </p:txBody>
      </p:sp>
      <p:sp>
        <p:nvSpPr>
          <p:cNvPr id="96" name="Google Shape;96;p14"/>
          <p:cNvSpPr txBox="1"/>
          <p:nvPr/>
        </p:nvSpPr>
        <p:spPr>
          <a:xfrm>
            <a:off x="1485901" y="1194869"/>
            <a:ext cx="37412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Split the dataset based on number of instances for each class</a:t>
            </a:r>
          </a:p>
          <a:p>
            <a:pPr marL="342900" indent="-342900">
              <a:lnSpc>
                <a:spcPct val="200000"/>
              </a:lnSpc>
              <a:buFont typeface="Wingdings" panose="05000000000000000000" pitchFamily="2" charset="2"/>
              <a:buChar char="Ø"/>
            </a:pPr>
            <a:r>
              <a:rPr lang="en-IN" dirty="0"/>
              <a:t>Trained each model with these dataset using given hyperparameters</a:t>
            </a:r>
          </a:p>
          <a:p>
            <a:pPr marL="342900" indent="-342900">
              <a:lnSpc>
                <a:spcPct val="200000"/>
              </a:lnSpc>
              <a:buFont typeface="Wingdings" panose="05000000000000000000" pitchFamily="2" charset="2"/>
              <a:buChar char="Ø"/>
            </a:pPr>
            <a:r>
              <a:rPr lang="en-IN" dirty="0"/>
              <a:t>Ensemble the results of every model</a:t>
            </a:r>
          </a:p>
          <a:p>
            <a:pPr marL="342900" indent="-342900">
              <a:lnSpc>
                <a:spcPct val="200000"/>
              </a:lnSpc>
              <a:buFont typeface="Wingdings" panose="05000000000000000000" pitchFamily="2" charset="2"/>
              <a:buChar char="Ø"/>
            </a:pPr>
            <a:r>
              <a:rPr lang="en-IN" dirty="0"/>
              <a:t>All healthy images are used in every partially class yolov5 training model</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A2D651-3025-41B6-8019-97AA4F60FD8F}"/>
              </a:ext>
            </a:extLst>
          </p:cNvPr>
          <p:cNvSpPr txBox="1"/>
          <p:nvPr/>
        </p:nvSpPr>
        <p:spPr>
          <a:xfrm>
            <a:off x="5417098" y="1194869"/>
            <a:ext cx="3402901" cy="3472554"/>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en-IN" dirty="0"/>
              <a:t>Batch Size 40</a:t>
            </a:r>
          </a:p>
          <a:p>
            <a:pPr marL="342900" indent="-342900">
              <a:lnSpc>
                <a:spcPct val="200000"/>
              </a:lnSpc>
              <a:buFont typeface="Wingdings" panose="05000000000000000000" pitchFamily="2" charset="2"/>
              <a:buChar char="Ø"/>
            </a:pPr>
            <a:r>
              <a:rPr lang="en-IN" dirty="0"/>
              <a:t>Image Size 640</a:t>
            </a:r>
          </a:p>
          <a:p>
            <a:pPr marL="342900" indent="-342900">
              <a:lnSpc>
                <a:spcPct val="200000"/>
              </a:lnSpc>
              <a:buFont typeface="Wingdings" panose="05000000000000000000" pitchFamily="2" charset="2"/>
              <a:buChar char="Ø"/>
            </a:pPr>
            <a:r>
              <a:rPr lang="en-IN" dirty="0"/>
              <a:t>Learning rate 0.01</a:t>
            </a:r>
          </a:p>
          <a:p>
            <a:pPr marL="342900" indent="-342900">
              <a:lnSpc>
                <a:spcPct val="200000"/>
              </a:lnSpc>
              <a:buFont typeface="Wingdings" panose="05000000000000000000" pitchFamily="2" charset="2"/>
              <a:buChar char="Ø"/>
            </a:pPr>
            <a:r>
              <a:rPr lang="en-IN" dirty="0"/>
              <a:t>SGD optimizer</a:t>
            </a:r>
          </a:p>
          <a:p>
            <a:pPr marL="342900" indent="-342900">
              <a:lnSpc>
                <a:spcPct val="200000"/>
              </a:lnSpc>
              <a:buFont typeface="Wingdings" panose="05000000000000000000" pitchFamily="2" charset="2"/>
              <a:buChar char="Ø"/>
            </a:pPr>
            <a:r>
              <a:rPr lang="en-IN" dirty="0"/>
              <a:t>Yolov5x pretrained model</a:t>
            </a:r>
          </a:p>
          <a:p>
            <a:pPr marL="342900" indent="-342900">
              <a:lnSpc>
                <a:spcPct val="200000"/>
              </a:lnSpc>
              <a:buFont typeface="Wingdings" panose="05000000000000000000" pitchFamily="2" charset="2"/>
              <a:buChar char="Ø"/>
            </a:pPr>
            <a:r>
              <a:rPr lang="en-IN" dirty="0"/>
              <a:t>Empty text files for healthy images</a:t>
            </a:r>
          </a:p>
          <a:p>
            <a:pPr marL="342900" indent="-342900">
              <a:lnSpc>
                <a:spcPct val="200000"/>
              </a:lnSpc>
              <a:buFont typeface="Wingdings" panose="05000000000000000000" pitchFamily="2" charset="2"/>
              <a:buChar char="Ø"/>
            </a:pPr>
            <a:r>
              <a:rPr lang="en-IN" dirty="0"/>
              <a:t>Number of channels 14</a:t>
            </a:r>
          </a:p>
          <a:p>
            <a:pPr marL="342900" indent="-342900">
              <a:lnSpc>
                <a:spcPct val="200000"/>
              </a:lnSpc>
              <a:buFont typeface="Wingdings" panose="05000000000000000000" pitchFamily="2" charset="2"/>
              <a:buChar char="Ø"/>
            </a:pPr>
            <a:r>
              <a:rPr lang="en-IN" dirty="0"/>
              <a:t>Other hyperparameters kept default</a:t>
            </a:r>
          </a:p>
        </p:txBody>
      </p:sp>
    </p:spTree>
    <p:extLst>
      <p:ext uri="{BB962C8B-B14F-4D97-AF65-F5344CB8AC3E}">
        <p14:creationId xmlns:p14="http://schemas.microsoft.com/office/powerpoint/2010/main" val="150982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Partial Classes</a:t>
            </a:r>
            <a:endParaRPr sz="1600" dirty="0"/>
          </a:p>
        </p:txBody>
      </p:sp>
      <p:sp>
        <p:nvSpPr>
          <p:cNvPr id="96" name="Google Shape;96;p14"/>
          <p:cNvSpPr txBox="1"/>
          <p:nvPr/>
        </p:nvSpPr>
        <p:spPr>
          <a:xfrm>
            <a:off x="1485901" y="1194869"/>
            <a:ext cx="64196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453E00F7-7B55-4639-83F4-F8472143FB1D}"/>
              </a:ext>
            </a:extLst>
          </p:cNvPr>
          <p:cNvGraphicFramePr>
            <a:graphicFrameLocks noGrp="1"/>
          </p:cNvGraphicFramePr>
          <p:nvPr>
            <p:extLst>
              <p:ext uri="{D42A27DB-BD31-4B8C-83A1-F6EECF244321}">
                <p14:modId xmlns:p14="http://schemas.microsoft.com/office/powerpoint/2010/main" val="951578801"/>
              </p:ext>
            </p:extLst>
          </p:nvPr>
        </p:nvGraphicFramePr>
        <p:xfrm>
          <a:off x="1485899" y="1194869"/>
          <a:ext cx="6821100" cy="3841122"/>
        </p:xfrm>
        <a:graphic>
          <a:graphicData uri="http://schemas.openxmlformats.org/drawingml/2006/table">
            <a:tbl>
              <a:tblPr firstRow="1" firstCol="1" bandRow="1">
                <a:tableStyleId>{3C2FFA5D-87B4-456A-9821-1D502468CF0F}</a:tableStyleId>
              </a:tblPr>
              <a:tblGrid>
                <a:gridCol w="472501">
                  <a:extLst>
                    <a:ext uri="{9D8B030D-6E8A-4147-A177-3AD203B41FA5}">
                      <a16:colId xmlns:a16="http://schemas.microsoft.com/office/drawing/2014/main" val="1427083872"/>
                    </a:ext>
                  </a:extLst>
                </a:gridCol>
                <a:gridCol w="619200">
                  <a:extLst>
                    <a:ext uri="{9D8B030D-6E8A-4147-A177-3AD203B41FA5}">
                      <a16:colId xmlns:a16="http://schemas.microsoft.com/office/drawing/2014/main" val="671144331"/>
                    </a:ext>
                  </a:extLst>
                </a:gridCol>
                <a:gridCol w="2318849">
                  <a:extLst>
                    <a:ext uri="{9D8B030D-6E8A-4147-A177-3AD203B41FA5}">
                      <a16:colId xmlns:a16="http://schemas.microsoft.com/office/drawing/2014/main" val="2849084339"/>
                    </a:ext>
                  </a:extLst>
                </a:gridCol>
                <a:gridCol w="928351">
                  <a:extLst>
                    <a:ext uri="{9D8B030D-6E8A-4147-A177-3AD203B41FA5}">
                      <a16:colId xmlns:a16="http://schemas.microsoft.com/office/drawing/2014/main" val="550262871"/>
                    </a:ext>
                  </a:extLst>
                </a:gridCol>
                <a:gridCol w="828000">
                  <a:extLst>
                    <a:ext uri="{9D8B030D-6E8A-4147-A177-3AD203B41FA5}">
                      <a16:colId xmlns:a16="http://schemas.microsoft.com/office/drawing/2014/main" val="807723853"/>
                    </a:ext>
                  </a:extLst>
                </a:gridCol>
                <a:gridCol w="1654199">
                  <a:extLst>
                    <a:ext uri="{9D8B030D-6E8A-4147-A177-3AD203B41FA5}">
                      <a16:colId xmlns:a16="http://schemas.microsoft.com/office/drawing/2014/main" val="373731947"/>
                    </a:ext>
                  </a:extLst>
                </a:gridCol>
              </a:tblGrid>
              <a:tr h="702589">
                <a:tc>
                  <a:txBody>
                    <a:bodyPr/>
                    <a:lstStyle/>
                    <a:p>
                      <a:pPr marL="0" indent="0" algn="l">
                        <a:lnSpc>
                          <a:spcPct val="150000"/>
                        </a:lnSpc>
                        <a:spcAft>
                          <a:spcPts val="800"/>
                        </a:spcAft>
                      </a:pPr>
                      <a:r>
                        <a:rPr lang="en-IN" sz="1100" dirty="0">
                          <a:effectLst/>
                        </a:rPr>
                        <a:t>Sr. No.</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YoloV5 Model</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Selected Class</a:t>
                      </a:r>
                    </a:p>
                    <a:p>
                      <a:pPr indent="183515" algn="l">
                        <a:lnSpc>
                          <a:spcPct val="150000"/>
                        </a:lnSpc>
                        <a:spcAft>
                          <a:spcPts val="800"/>
                        </a:spcAft>
                      </a:pPr>
                      <a:r>
                        <a:rPr lang="en-IN" sz="1100" dirty="0">
                          <a:effectLst/>
                        </a:rPr>
                        <a:t>Names</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Original  Class Identities</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Temporary Class Ids for training</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Number of instances</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110238"/>
                  </a:ext>
                </a:extLst>
              </a:tr>
              <a:tr h="1111207">
                <a:tc>
                  <a:txBody>
                    <a:bodyPr/>
                    <a:lstStyle/>
                    <a:p>
                      <a:pPr indent="183515" algn="l">
                        <a:lnSpc>
                          <a:spcPct val="150000"/>
                        </a:lnSpc>
                        <a:spcAft>
                          <a:spcPts val="800"/>
                        </a:spcAft>
                      </a:pPr>
                      <a:r>
                        <a:rPr lang="en-IN" sz="1100">
                          <a:effectLst/>
                        </a:rPr>
                        <a:t>1</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Model 1</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['Aortic enlargement', 'Cardiomegaly', 'Pleural thickening', 'Pulmonary fibrosis']</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a:effectLst/>
                        </a:rPr>
                        <a:t>[0,3,11,13]</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[0,1,2,3]</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[7162, 5427, 4842, 4655]</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802661"/>
                  </a:ext>
                </a:extLst>
              </a:tr>
              <a:tr h="600516">
                <a:tc>
                  <a:txBody>
                    <a:bodyPr/>
                    <a:lstStyle/>
                    <a:p>
                      <a:pPr indent="183515" algn="l">
                        <a:lnSpc>
                          <a:spcPct val="150000"/>
                        </a:lnSpc>
                        <a:spcAft>
                          <a:spcPts val="800"/>
                        </a:spcAft>
                      </a:pPr>
                      <a:r>
                        <a:rPr lang="en-IN" sz="1100">
                          <a:effectLst/>
                        </a:rPr>
                        <a:t>2</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Model 2</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[‘Atelectasis’, ‘Consolidation’, ‘Pneumothorax’]</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[1,4,12]</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a:effectLst/>
                        </a:rPr>
                        <a:t>[0,1,2]</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[279, 556, 226]</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889753"/>
                  </a:ext>
                </a:extLst>
              </a:tr>
              <a:tr h="498378">
                <a:tc>
                  <a:txBody>
                    <a:bodyPr/>
                    <a:lstStyle/>
                    <a:p>
                      <a:pPr indent="183515" algn="l">
                        <a:lnSpc>
                          <a:spcPct val="150000"/>
                        </a:lnSpc>
                        <a:spcAft>
                          <a:spcPts val="800"/>
                        </a:spcAft>
                      </a:pPr>
                      <a:r>
                        <a:rPr lang="en-IN" sz="1100">
                          <a:effectLst/>
                        </a:rPr>
                        <a:t>3</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Model 3</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[‘Calcification’, ‘ILD’, ‘Infiltration’]</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[2,5,6]</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[0,1,2]</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[960, 1000, 1247]</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8809348"/>
                  </a:ext>
                </a:extLst>
              </a:tr>
              <a:tr h="906930">
                <a:tc>
                  <a:txBody>
                    <a:bodyPr/>
                    <a:lstStyle/>
                    <a:p>
                      <a:pPr indent="183515" algn="l">
                        <a:lnSpc>
                          <a:spcPct val="150000"/>
                        </a:lnSpc>
                        <a:spcAft>
                          <a:spcPts val="800"/>
                        </a:spcAft>
                      </a:pPr>
                      <a:r>
                        <a:rPr lang="en-IN" sz="1100">
                          <a:effectLst/>
                        </a:rPr>
                        <a:t>4</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Aft>
                          <a:spcPts val="800"/>
                        </a:spcAft>
                      </a:pPr>
                      <a:r>
                        <a:rPr lang="en-IN" sz="1100" dirty="0">
                          <a:effectLst/>
                        </a:rPr>
                        <a:t>Model 4</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a:effectLst/>
                        </a:rPr>
                        <a:t>['Lung Opacity', 'Nodule/Mass', 'Other lesion', 'Pleural effusion',]</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[7,8,9,10]</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[0,1,2,3]</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50000"/>
                        </a:lnSpc>
                        <a:spcAft>
                          <a:spcPts val="800"/>
                        </a:spcAft>
                      </a:pPr>
                      <a:r>
                        <a:rPr lang="en-IN" sz="1100" dirty="0">
                          <a:effectLst/>
                        </a:rPr>
                        <a:t>[2483, 2580, 2203, 2476]</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7859" marR="278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955814"/>
                  </a:ext>
                </a:extLst>
              </a:tr>
            </a:tbl>
          </a:graphicData>
        </a:graphic>
      </p:graphicFrame>
    </p:spTree>
    <p:extLst>
      <p:ext uri="{BB962C8B-B14F-4D97-AF65-F5344CB8AC3E}">
        <p14:creationId xmlns:p14="http://schemas.microsoft.com/office/powerpoint/2010/main" val="3218881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1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646DE6C-C2A6-42CA-88C8-D69489DD7D79}"/>
              </a:ext>
            </a:extLst>
          </p:cNvPr>
          <p:cNvPicPr>
            <a:picLocks noChangeAspect="1"/>
          </p:cNvPicPr>
          <p:nvPr/>
        </p:nvPicPr>
        <p:blipFill>
          <a:blip r:embed="rId4"/>
          <a:stretch>
            <a:fillRect/>
          </a:stretch>
        </p:blipFill>
        <p:spPr>
          <a:xfrm>
            <a:off x="1485901" y="1194869"/>
            <a:ext cx="6369300" cy="3909391"/>
          </a:xfrm>
          <a:prstGeom prst="rect">
            <a:avLst/>
          </a:prstGeom>
        </p:spPr>
      </p:pic>
    </p:spTree>
    <p:extLst>
      <p:ext uri="{BB962C8B-B14F-4D97-AF65-F5344CB8AC3E}">
        <p14:creationId xmlns:p14="http://schemas.microsoft.com/office/powerpoint/2010/main" val="87380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1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0" name="Picture 9">
            <a:extLst>
              <a:ext uri="{FF2B5EF4-FFF2-40B4-BE49-F238E27FC236}">
                <a16:creationId xmlns:a16="http://schemas.microsoft.com/office/drawing/2014/main" id="{7D7D70D7-D598-424A-BD3D-DA315B24D156}"/>
              </a:ext>
            </a:extLst>
          </p:cNvPr>
          <p:cNvPicPr/>
          <p:nvPr/>
        </p:nvPicPr>
        <p:blipFill>
          <a:blip r:embed="rId4"/>
          <a:stretch>
            <a:fillRect/>
          </a:stretch>
        </p:blipFill>
        <p:spPr>
          <a:xfrm>
            <a:off x="1826550" y="1584799"/>
            <a:ext cx="2724150" cy="2706370"/>
          </a:xfrm>
          <a:prstGeom prst="rect">
            <a:avLst/>
          </a:prstGeom>
        </p:spPr>
      </p:pic>
      <p:pic>
        <p:nvPicPr>
          <p:cNvPr id="11" name="Picture 10">
            <a:extLst>
              <a:ext uri="{FF2B5EF4-FFF2-40B4-BE49-F238E27FC236}">
                <a16:creationId xmlns:a16="http://schemas.microsoft.com/office/drawing/2014/main" id="{296B09AA-A56F-4CB3-A7BE-1A846207A696}"/>
              </a:ext>
            </a:extLst>
          </p:cNvPr>
          <p:cNvPicPr/>
          <p:nvPr/>
        </p:nvPicPr>
        <p:blipFill>
          <a:blip r:embed="rId5"/>
          <a:stretch>
            <a:fillRect/>
          </a:stretch>
        </p:blipFill>
        <p:spPr>
          <a:xfrm>
            <a:off x="5256517" y="1584798"/>
            <a:ext cx="2691765" cy="2706369"/>
          </a:xfrm>
          <a:prstGeom prst="rect">
            <a:avLst/>
          </a:prstGeom>
        </p:spPr>
      </p:pic>
    </p:spTree>
    <p:extLst>
      <p:ext uri="{BB962C8B-B14F-4D97-AF65-F5344CB8AC3E}">
        <p14:creationId xmlns:p14="http://schemas.microsoft.com/office/powerpoint/2010/main" val="341094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2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3B6BAD-C137-4F08-B13D-FBCBEB97A7E9}"/>
              </a:ext>
            </a:extLst>
          </p:cNvPr>
          <p:cNvPicPr>
            <a:picLocks noChangeAspect="1"/>
          </p:cNvPicPr>
          <p:nvPr/>
        </p:nvPicPr>
        <p:blipFill>
          <a:blip r:embed="rId4"/>
          <a:stretch>
            <a:fillRect/>
          </a:stretch>
        </p:blipFill>
        <p:spPr>
          <a:xfrm>
            <a:off x="1485900" y="1194869"/>
            <a:ext cx="6172200" cy="3827863"/>
          </a:xfrm>
          <a:prstGeom prst="rect">
            <a:avLst/>
          </a:prstGeom>
        </p:spPr>
      </p:pic>
    </p:spTree>
    <p:extLst>
      <p:ext uri="{BB962C8B-B14F-4D97-AF65-F5344CB8AC3E}">
        <p14:creationId xmlns:p14="http://schemas.microsoft.com/office/powerpoint/2010/main" val="425595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Motivation</a:t>
            </a:r>
            <a:endParaRPr lang="en-IN" sz="2000" dirty="0"/>
          </a:p>
        </p:txBody>
      </p:sp>
      <p:sp>
        <p:nvSpPr>
          <p:cNvPr id="89" name="Google Shape;89;p13"/>
          <p:cNvSpPr txBox="1"/>
          <p:nvPr/>
        </p:nvSpPr>
        <p:spPr>
          <a:xfrm>
            <a:off x="1485900" y="1331562"/>
            <a:ext cx="6695992" cy="3811938"/>
          </a:xfrm>
          <a:prstGeom prst="rect">
            <a:avLst/>
          </a:prstGeom>
          <a:noFill/>
          <a:ln>
            <a:noFill/>
          </a:ln>
        </p:spPr>
        <p:txBody>
          <a:bodyPr spcFirstLastPara="1" wrap="square" lIns="68569" tIns="34275" rIns="68569" bIns="34275" anchor="t" anchorCtr="0">
            <a:noAutofit/>
          </a:bodyPr>
          <a:lstStyle/>
          <a:p>
            <a:pPr marL="285750" lvl="0" indent="-285750">
              <a:buFont typeface="Wingdings" panose="05000000000000000000" pitchFamily="2" charset="2"/>
              <a:buChar char="v"/>
            </a:pPr>
            <a:r>
              <a:rPr lang="en-US" sz="1800" dirty="0"/>
              <a:t>Existing methods of evaluation</a:t>
            </a:r>
          </a:p>
          <a:p>
            <a:pPr lvl="0"/>
            <a:endParaRPr lang="en-US" sz="1800" dirty="0"/>
          </a:p>
          <a:p>
            <a:pPr marL="285750" lvl="0" indent="-285750">
              <a:buFont typeface="Wingdings" panose="05000000000000000000" pitchFamily="2" charset="2"/>
              <a:buChar char="v"/>
            </a:pPr>
            <a:r>
              <a:rPr lang="en-US" sz="1800" dirty="0"/>
              <a:t>Lack of specification of locations leads to inexplicable outcomes </a:t>
            </a:r>
          </a:p>
          <a:p>
            <a:pPr lvl="0"/>
            <a:endParaRPr lang="en-US" sz="1800" dirty="0"/>
          </a:p>
          <a:p>
            <a:pPr marL="285750" lvl="0" indent="-285750">
              <a:buFont typeface="Wingdings" panose="05000000000000000000" pitchFamily="2" charset="2"/>
              <a:buChar char="v"/>
            </a:pPr>
            <a:r>
              <a:rPr lang="en-US" sz="1800" dirty="0"/>
              <a:t>A solution for localizing abnormalities provides diagnostic assistance</a:t>
            </a:r>
            <a:endParaRPr lang="en-IN" sz="1800" dirty="0"/>
          </a:p>
        </p:txBody>
      </p:sp>
      <p:pic>
        <p:nvPicPr>
          <p:cNvPr id="4" name="Picture 2">
            <a:extLst>
              <a:ext uri="{FF2B5EF4-FFF2-40B4-BE49-F238E27FC236}">
                <a16:creationId xmlns:a16="http://schemas.microsoft.com/office/drawing/2014/main" id="{C02AA7CC-277F-4643-9C92-C33D17EFD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580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2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0" name="Picture 9">
            <a:extLst>
              <a:ext uri="{FF2B5EF4-FFF2-40B4-BE49-F238E27FC236}">
                <a16:creationId xmlns:a16="http://schemas.microsoft.com/office/drawing/2014/main" id="{BD545672-3CAB-417D-9A4F-F3E5DF589D87}"/>
              </a:ext>
            </a:extLst>
          </p:cNvPr>
          <p:cNvPicPr/>
          <p:nvPr/>
        </p:nvPicPr>
        <p:blipFill>
          <a:blip r:embed="rId4"/>
          <a:stretch>
            <a:fillRect/>
          </a:stretch>
        </p:blipFill>
        <p:spPr>
          <a:xfrm>
            <a:off x="1826550" y="1584799"/>
            <a:ext cx="2706370" cy="2706370"/>
          </a:xfrm>
          <a:prstGeom prst="rect">
            <a:avLst/>
          </a:prstGeom>
        </p:spPr>
      </p:pic>
      <p:pic>
        <p:nvPicPr>
          <p:cNvPr id="11" name="Picture 10">
            <a:extLst>
              <a:ext uri="{FF2B5EF4-FFF2-40B4-BE49-F238E27FC236}">
                <a16:creationId xmlns:a16="http://schemas.microsoft.com/office/drawing/2014/main" id="{16D18980-9733-4A86-95D7-519E3825260D}"/>
              </a:ext>
            </a:extLst>
          </p:cNvPr>
          <p:cNvPicPr/>
          <p:nvPr/>
        </p:nvPicPr>
        <p:blipFill>
          <a:blip r:embed="rId5"/>
          <a:stretch>
            <a:fillRect/>
          </a:stretch>
        </p:blipFill>
        <p:spPr>
          <a:xfrm>
            <a:off x="5256517" y="1584799"/>
            <a:ext cx="2691765" cy="2706370"/>
          </a:xfrm>
          <a:prstGeom prst="rect">
            <a:avLst/>
          </a:prstGeom>
        </p:spPr>
      </p:pic>
    </p:spTree>
    <p:extLst>
      <p:ext uri="{BB962C8B-B14F-4D97-AF65-F5344CB8AC3E}">
        <p14:creationId xmlns:p14="http://schemas.microsoft.com/office/powerpoint/2010/main" val="387908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3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F7E7B0-CB2B-43CE-82E3-5C0E403AFE89}"/>
              </a:ext>
            </a:extLst>
          </p:cNvPr>
          <p:cNvPicPr>
            <a:picLocks noChangeAspect="1"/>
          </p:cNvPicPr>
          <p:nvPr/>
        </p:nvPicPr>
        <p:blipFill>
          <a:blip r:embed="rId4"/>
          <a:stretch>
            <a:fillRect/>
          </a:stretch>
        </p:blipFill>
        <p:spPr>
          <a:xfrm>
            <a:off x="1485900" y="1176688"/>
            <a:ext cx="6821099" cy="3855982"/>
          </a:xfrm>
          <a:prstGeom prst="rect">
            <a:avLst/>
          </a:prstGeom>
        </p:spPr>
      </p:pic>
    </p:spTree>
    <p:extLst>
      <p:ext uri="{BB962C8B-B14F-4D97-AF65-F5344CB8AC3E}">
        <p14:creationId xmlns:p14="http://schemas.microsoft.com/office/powerpoint/2010/main" val="3875124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3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0" name="Picture 9">
            <a:extLst>
              <a:ext uri="{FF2B5EF4-FFF2-40B4-BE49-F238E27FC236}">
                <a16:creationId xmlns:a16="http://schemas.microsoft.com/office/drawing/2014/main" id="{AECB360A-B5CF-46DD-903B-35B909D816BF}"/>
              </a:ext>
            </a:extLst>
          </p:cNvPr>
          <p:cNvPicPr/>
          <p:nvPr/>
        </p:nvPicPr>
        <p:blipFill>
          <a:blip r:embed="rId4"/>
          <a:stretch>
            <a:fillRect/>
          </a:stretch>
        </p:blipFill>
        <p:spPr>
          <a:xfrm>
            <a:off x="1826550" y="1584799"/>
            <a:ext cx="2660650" cy="2706370"/>
          </a:xfrm>
          <a:prstGeom prst="rect">
            <a:avLst/>
          </a:prstGeom>
        </p:spPr>
      </p:pic>
      <p:pic>
        <p:nvPicPr>
          <p:cNvPr id="11" name="Picture 10">
            <a:extLst>
              <a:ext uri="{FF2B5EF4-FFF2-40B4-BE49-F238E27FC236}">
                <a16:creationId xmlns:a16="http://schemas.microsoft.com/office/drawing/2014/main" id="{028C1CA1-C121-4228-B49A-93B447108632}"/>
              </a:ext>
            </a:extLst>
          </p:cNvPr>
          <p:cNvPicPr/>
          <p:nvPr/>
        </p:nvPicPr>
        <p:blipFill>
          <a:blip r:embed="rId5"/>
          <a:stretch>
            <a:fillRect/>
          </a:stretch>
        </p:blipFill>
        <p:spPr>
          <a:xfrm>
            <a:off x="5285317" y="1584799"/>
            <a:ext cx="2691765" cy="2706370"/>
          </a:xfrm>
          <a:prstGeom prst="rect">
            <a:avLst/>
          </a:prstGeom>
        </p:spPr>
      </p:pic>
    </p:spTree>
    <p:extLst>
      <p:ext uri="{BB962C8B-B14F-4D97-AF65-F5344CB8AC3E}">
        <p14:creationId xmlns:p14="http://schemas.microsoft.com/office/powerpoint/2010/main" val="1988150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4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189518-A4D6-4718-B815-595CE42ED3F6}"/>
              </a:ext>
            </a:extLst>
          </p:cNvPr>
          <p:cNvPicPr>
            <a:picLocks noChangeAspect="1"/>
          </p:cNvPicPr>
          <p:nvPr/>
        </p:nvPicPr>
        <p:blipFill>
          <a:blip r:embed="rId4"/>
          <a:stretch>
            <a:fillRect/>
          </a:stretch>
        </p:blipFill>
        <p:spPr>
          <a:xfrm>
            <a:off x="1485900" y="1194869"/>
            <a:ext cx="6398099" cy="3816300"/>
          </a:xfrm>
          <a:prstGeom prst="rect">
            <a:avLst/>
          </a:prstGeom>
        </p:spPr>
      </p:pic>
    </p:spTree>
    <p:extLst>
      <p:ext uri="{BB962C8B-B14F-4D97-AF65-F5344CB8AC3E}">
        <p14:creationId xmlns:p14="http://schemas.microsoft.com/office/powerpoint/2010/main" val="2228676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Model 4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10" name="Picture 9">
            <a:extLst>
              <a:ext uri="{FF2B5EF4-FFF2-40B4-BE49-F238E27FC236}">
                <a16:creationId xmlns:a16="http://schemas.microsoft.com/office/drawing/2014/main" id="{BD27E3D9-AFC3-4248-939B-DA06117F6D45}"/>
              </a:ext>
            </a:extLst>
          </p:cNvPr>
          <p:cNvPicPr/>
          <p:nvPr/>
        </p:nvPicPr>
        <p:blipFill>
          <a:blip r:embed="rId4"/>
          <a:stretch>
            <a:fillRect/>
          </a:stretch>
        </p:blipFill>
        <p:spPr>
          <a:xfrm>
            <a:off x="1826550" y="1584799"/>
            <a:ext cx="2682875" cy="2706370"/>
          </a:xfrm>
          <a:prstGeom prst="rect">
            <a:avLst/>
          </a:prstGeom>
        </p:spPr>
      </p:pic>
      <p:pic>
        <p:nvPicPr>
          <p:cNvPr id="11" name="Picture 10">
            <a:extLst>
              <a:ext uri="{FF2B5EF4-FFF2-40B4-BE49-F238E27FC236}">
                <a16:creationId xmlns:a16="http://schemas.microsoft.com/office/drawing/2014/main" id="{0D62346D-36C7-47F0-923D-75337720EDAF}"/>
              </a:ext>
            </a:extLst>
          </p:cNvPr>
          <p:cNvPicPr/>
          <p:nvPr/>
        </p:nvPicPr>
        <p:blipFill>
          <a:blip r:embed="rId5"/>
          <a:stretch>
            <a:fillRect/>
          </a:stretch>
        </p:blipFill>
        <p:spPr>
          <a:xfrm>
            <a:off x="5285102" y="1584799"/>
            <a:ext cx="2677795" cy="2706370"/>
          </a:xfrm>
          <a:prstGeom prst="rect">
            <a:avLst/>
          </a:prstGeom>
        </p:spPr>
      </p:pic>
    </p:spTree>
    <p:extLst>
      <p:ext uri="{BB962C8B-B14F-4D97-AF65-F5344CB8AC3E}">
        <p14:creationId xmlns:p14="http://schemas.microsoft.com/office/powerpoint/2010/main" val="3106926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Result Analysis</a:t>
            </a:r>
            <a:endParaRPr sz="1600" dirty="0"/>
          </a:p>
        </p:txBody>
      </p:sp>
      <p:sp>
        <p:nvSpPr>
          <p:cNvPr id="96" name="Google Shape;96;p14"/>
          <p:cNvSpPr txBox="1"/>
          <p:nvPr/>
        </p:nvSpPr>
        <p:spPr>
          <a:xfrm>
            <a:off x="1485901" y="2779200"/>
            <a:ext cx="6419699" cy="2235290"/>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IN" dirty="0"/>
              <a:t>Tested every model and generated the results </a:t>
            </a:r>
          </a:p>
          <a:p>
            <a:pPr marL="342900" indent="-342900">
              <a:lnSpc>
                <a:spcPct val="200000"/>
              </a:lnSpc>
              <a:buFont typeface="Wingdings" panose="05000000000000000000" pitchFamily="2" charset="2"/>
              <a:buChar char="Ø"/>
            </a:pPr>
            <a:r>
              <a:rPr lang="en-US" sz="1400" dirty="0"/>
              <a:t>Used Weighted Boxes Fusion </a:t>
            </a:r>
            <a:r>
              <a:rPr lang="en-US" dirty="0"/>
              <a:t>ensemble </a:t>
            </a:r>
            <a:r>
              <a:rPr lang="en-US" sz="1400" dirty="0"/>
              <a:t>to merge all generated results</a:t>
            </a:r>
            <a:r>
              <a:rPr lang="en-IN" sz="1400" dirty="0"/>
              <a:t> </a:t>
            </a:r>
            <a:r>
              <a:rPr lang="en-IN" dirty="0"/>
              <a:t>achieved 0.185 score on Kaggle</a:t>
            </a:r>
          </a:p>
          <a:p>
            <a:pPr marL="342900" indent="-342900">
              <a:lnSpc>
                <a:spcPct val="200000"/>
              </a:lnSpc>
              <a:buFont typeface="Wingdings" panose="05000000000000000000" pitchFamily="2" charset="2"/>
              <a:buChar char="Ø"/>
            </a:pPr>
            <a:r>
              <a:rPr lang="en-IN" dirty="0"/>
              <a:t>Improvement in mAP for classes, but increase false positive</a:t>
            </a:r>
          </a:p>
          <a:p>
            <a:pPr marL="342900" indent="-342900">
              <a:lnSpc>
                <a:spcPct val="200000"/>
              </a:lnSpc>
              <a:buFont typeface="Wingdings" panose="05000000000000000000" pitchFamily="2" charset="2"/>
              <a:buChar char="Ø"/>
            </a:pPr>
            <a:r>
              <a:rPr lang="en-US" sz="1400" dirty="0"/>
              <a:t>Validation dataset is not helping for training</a:t>
            </a:r>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E3BABBA-4922-4141-A16E-9F5FEB83E67A}"/>
              </a:ext>
            </a:extLst>
          </p:cNvPr>
          <p:cNvGraphicFramePr>
            <a:graphicFrameLocks noGrp="1"/>
          </p:cNvGraphicFramePr>
          <p:nvPr>
            <p:extLst>
              <p:ext uri="{D42A27DB-BD31-4B8C-83A1-F6EECF244321}">
                <p14:modId xmlns:p14="http://schemas.microsoft.com/office/powerpoint/2010/main" val="3564155129"/>
              </p:ext>
            </p:extLst>
          </p:nvPr>
        </p:nvGraphicFramePr>
        <p:xfrm>
          <a:off x="1485899" y="1194869"/>
          <a:ext cx="6821098" cy="1584331"/>
        </p:xfrm>
        <a:graphic>
          <a:graphicData uri="http://schemas.openxmlformats.org/drawingml/2006/table">
            <a:tbl>
              <a:tblPr firstRow="1" bandRow="1">
                <a:tableStyleId>{3C2FFA5D-87B4-456A-9821-1D502468CF0F}</a:tableStyleId>
              </a:tblPr>
              <a:tblGrid>
                <a:gridCol w="2013301">
                  <a:extLst>
                    <a:ext uri="{9D8B030D-6E8A-4147-A177-3AD203B41FA5}">
                      <a16:colId xmlns:a16="http://schemas.microsoft.com/office/drawing/2014/main" val="113268079"/>
                    </a:ext>
                  </a:extLst>
                </a:gridCol>
                <a:gridCol w="1720745">
                  <a:extLst>
                    <a:ext uri="{9D8B030D-6E8A-4147-A177-3AD203B41FA5}">
                      <a16:colId xmlns:a16="http://schemas.microsoft.com/office/drawing/2014/main" val="3849402656"/>
                    </a:ext>
                  </a:extLst>
                </a:gridCol>
                <a:gridCol w="1543526">
                  <a:extLst>
                    <a:ext uri="{9D8B030D-6E8A-4147-A177-3AD203B41FA5}">
                      <a16:colId xmlns:a16="http://schemas.microsoft.com/office/drawing/2014/main" val="1356368322"/>
                    </a:ext>
                  </a:extLst>
                </a:gridCol>
                <a:gridCol w="1543526">
                  <a:extLst>
                    <a:ext uri="{9D8B030D-6E8A-4147-A177-3AD203B41FA5}">
                      <a16:colId xmlns:a16="http://schemas.microsoft.com/office/drawing/2014/main" val="2366129183"/>
                    </a:ext>
                  </a:extLst>
                </a:gridCol>
              </a:tblGrid>
              <a:tr h="315531">
                <a:tc>
                  <a:txBody>
                    <a:bodyPr/>
                    <a:lstStyle/>
                    <a:p>
                      <a:pPr indent="183515" algn="ctr">
                        <a:lnSpc>
                          <a:spcPct val="107000"/>
                        </a:lnSpc>
                        <a:spcAft>
                          <a:spcPts val="800"/>
                        </a:spcAft>
                      </a:pPr>
                      <a:r>
                        <a:rPr lang="en-IN" sz="1100" dirty="0">
                          <a:effectLst/>
                        </a:rPr>
                        <a:t>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183515" algn="ctr">
                        <a:lnSpc>
                          <a:spcPct val="107000"/>
                        </a:lnSpc>
                        <a:spcAft>
                          <a:spcPts val="800"/>
                        </a:spcAft>
                      </a:pPr>
                      <a:r>
                        <a:rPr lang="en-IN" sz="1100" dirty="0">
                          <a:effectLst/>
                        </a:rPr>
                        <a:t>Models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Validation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Kaggle Test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673100"/>
                  </a:ext>
                </a:extLst>
              </a:tr>
              <a:tr h="253760">
                <a:tc rowSpan="5">
                  <a:txBody>
                    <a:bodyPr/>
                    <a:lstStyle/>
                    <a:p>
                      <a:pPr indent="183515" algn="ctr">
                        <a:lnSpc>
                          <a:spcPct val="107000"/>
                        </a:lnSpc>
                        <a:spcAft>
                          <a:spcPts val="800"/>
                        </a:spcAft>
                      </a:pPr>
                      <a:r>
                        <a:rPr lang="en-IN" sz="1100" dirty="0">
                          <a:effectLst/>
                        </a:rPr>
                        <a:t>Partial classes training</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183515" algn="ctr">
                        <a:lnSpc>
                          <a:spcPct val="107000"/>
                        </a:lnSpc>
                        <a:spcAft>
                          <a:spcPts val="800"/>
                        </a:spcAft>
                      </a:pPr>
                      <a:r>
                        <a:rPr lang="en-IN" sz="1100" dirty="0">
                          <a:effectLst/>
                        </a:rPr>
                        <a:t>Model 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0.453</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0.064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981097"/>
                  </a:ext>
                </a:extLst>
              </a:tr>
              <a:tr h="253760">
                <a:tc vMerge="1">
                  <a:txBody>
                    <a:bodyPr/>
                    <a:lstStyle/>
                    <a:p>
                      <a:endParaRPr lang="en-IN"/>
                    </a:p>
                  </a:txBody>
                  <a:tcPr/>
                </a:tc>
                <a:tc>
                  <a:txBody>
                    <a:bodyPr/>
                    <a:lstStyle/>
                    <a:p>
                      <a:pPr marL="457200" indent="183515" algn="ctr">
                        <a:lnSpc>
                          <a:spcPct val="107000"/>
                        </a:lnSpc>
                        <a:spcAft>
                          <a:spcPts val="800"/>
                        </a:spcAft>
                      </a:pPr>
                      <a:r>
                        <a:rPr lang="en-IN" sz="1100" dirty="0">
                          <a:effectLst/>
                        </a:rPr>
                        <a:t>Model 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0.266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0.026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044646"/>
                  </a:ext>
                </a:extLst>
              </a:tr>
              <a:tr h="253760">
                <a:tc vMerge="1">
                  <a:txBody>
                    <a:bodyPr/>
                    <a:lstStyle/>
                    <a:p>
                      <a:endParaRPr lang="en-IN"/>
                    </a:p>
                  </a:txBody>
                  <a:tcPr/>
                </a:tc>
                <a:tc>
                  <a:txBody>
                    <a:bodyPr/>
                    <a:lstStyle/>
                    <a:p>
                      <a:pPr marL="457200" indent="183515" algn="ctr">
                        <a:lnSpc>
                          <a:spcPct val="107000"/>
                        </a:lnSpc>
                        <a:spcAft>
                          <a:spcPts val="800"/>
                        </a:spcAft>
                      </a:pPr>
                      <a:r>
                        <a:rPr lang="en-IN" sz="1100" dirty="0">
                          <a:effectLst/>
                        </a:rPr>
                        <a:t>Model 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0.233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0.050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415255"/>
                  </a:ext>
                </a:extLst>
              </a:tr>
              <a:tr h="253760">
                <a:tc vMerge="1">
                  <a:txBody>
                    <a:bodyPr/>
                    <a:lstStyle/>
                    <a:p>
                      <a:endParaRPr lang="en-IN"/>
                    </a:p>
                  </a:txBody>
                  <a:tcPr/>
                </a:tc>
                <a:tc>
                  <a:txBody>
                    <a:bodyPr/>
                    <a:lstStyle/>
                    <a:p>
                      <a:pPr marL="457200" indent="183515" algn="ctr">
                        <a:lnSpc>
                          <a:spcPct val="107000"/>
                        </a:lnSpc>
                        <a:spcAft>
                          <a:spcPts val="800"/>
                        </a:spcAft>
                      </a:pPr>
                      <a:r>
                        <a:rPr lang="en-IN" sz="1100" dirty="0">
                          <a:effectLst/>
                        </a:rPr>
                        <a:t>Model 4</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0.262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0.066</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679629"/>
                  </a:ext>
                </a:extLst>
              </a:tr>
              <a:tr h="253760">
                <a:tc vMerge="1">
                  <a:txBody>
                    <a:bodyPr/>
                    <a:lstStyle/>
                    <a:p>
                      <a:endParaRPr lang="en-IN"/>
                    </a:p>
                  </a:txBody>
                  <a:tcPr/>
                </a:tc>
                <a:tc gridSpan="2">
                  <a:txBody>
                    <a:bodyPr/>
                    <a:lstStyle/>
                    <a:p>
                      <a:pPr indent="183515" algn="ctr">
                        <a:lnSpc>
                          <a:spcPct val="107000"/>
                        </a:lnSpc>
                        <a:spcAft>
                          <a:spcPts val="800"/>
                        </a:spcAft>
                      </a:pPr>
                      <a:r>
                        <a:rPr lang="en-IN" sz="1100" dirty="0">
                          <a:effectLst/>
                        </a:rPr>
                        <a:t>Ensemble four models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a:txBody>
                    <a:bodyPr/>
                    <a:lstStyle/>
                    <a:p>
                      <a:pPr indent="183515" algn="ctr">
                        <a:lnSpc>
                          <a:spcPct val="107000"/>
                        </a:lnSpc>
                        <a:spcAft>
                          <a:spcPts val="800"/>
                        </a:spcAft>
                      </a:pPr>
                      <a:r>
                        <a:rPr lang="en-IN" sz="1100" b="1" dirty="0">
                          <a:effectLst/>
                        </a:rPr>
                        <a:t>0.185</a:t>
                      </a:r>
                      <a:endParaRPr lang="en-IN"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811" marR="6081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713475"/>
                  </a:ext>
                </a:extLst>
              </a:tr>
            </a:tbl>
          </a:graphicData>
        </a:graphic>
      </p:graphicFrame>
    </p:spTree>
    <p:extLst>
      <p:ext uri="{BB962C8B-B14F-4D97-AF65-F5344CB8AC3E}">
        <p14:creationId xmlns:p14="http://schemas.microsoft.com/office/powerpoint/2010/main" val="2170774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K Fold Method</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9B0D4800-6FED-48B6-AC63-2027DC6CA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6635066-D885-4B1D-8342-EC78BF65B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4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 Fold YoloV5</a:t>
            </a:r>
            <a:endParaRPr sz="1600" dirty="0"/>
          </a:p>
        </p:txBody>
      </p:sp>
      <p:sp>
        <p:nvSpPr>
          <p:cNvPr id="96" name="Google Shape;96;p14"/>
          <p:cNvSpPr txBox="1"/>
          <p:nvPr/>
        </p:nvSpPr>
        <p:spPr>
          <a:xfrm>
            <a:off x="1485901" y="1194869"/>
            <a:ext cx="37412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sz="1400" dirty="0"/>
              <a:t>Split image dataset into 5 folds, each with 3000 images and their annotations</a:t>
            </a:r>
            <a:endParaRPr lang="en-IN" dirty="0"/>
          </a:p>
          <a:p>
            <a:pPr marL="342900" indent="-342900">
              <a:lnSpc>
                <a:spcPct val="200000"/>
              </a:lnSpc>
              <a:buFont typeface="Wingdings" panose="05000000000000000000" pitchFamily="2" charset="2"/>
              <a:buChar char="Ø"/>
            </a:pPr>
            <a:r>
              <a:rPr lang="en-US" sz="1400" dirty="0"/>
              <a:t>Trained five yolov5 models with given hyperparameters </a:t>
            </a:r>
            <a:endParaRPr lang="en-IN" dirty="0"/>
          </a:p>
          <a:p>
            <a:pPr marL="342900" indent="-342900">
              <a:lnSpc>
                <a:spcPct val="200000"/>
              </a:lnSpc>
              <a:buFont typeface="Wingdings" panose="05000000000000000000" pitchFamily="2" charset="2"/>
              <a:buChar char="Ø"/>
            </a:pPr>
            <a:r>
              <a:rPr lang="en-US" dirty="0"/>
              <a:t>U</a:t>
            </a:r>
            <a:r>
              <a:rPr lang="en-US" sz="1400" dirty="0"/>
              <a:t>sed 4 folds for training and 1 fold for val</a:t>
            </a:r>
            <a:r>
              <a:rPr lang="en-US" dirty="0"/>
              <a:t>idation</a:t>
            </a:r>
            <a:endParaRPr lang="en-IN" dirty="0"/>
          </a:p>
          <a:p>
            <a:pPr marL="342900" indent="-342900">
              <a:lnSpc>
                <a:spcPct val="200000"/>
              </a:lnSpc>
              <a:buFont typeface="Wingdings" panose="05000000000000000000" pitchFamily="2" charset="2"/>
              <a:buChar char="Ø"/>
            </a:pPr>
            <a:r>
              <a:rPr lang="en-IN" dirty="0"/>
              <a:t>All healthy images are used in every yolov5 training model</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A2D651-3025-41B6-8019-97AA4F60FD8F}"/>
              </a:ext>
            </a:extLst>
          </p:cNvPr>
          <p:cNvSpPr txBox="1"/>
          <p:nvPr/>
        </p:nvSpPr>
        <p:spPr>
          <a:xfrm>
            <a:off x="5417098" y="1194869"/>
            <a:ext cx="3402901" cy="3472554"/>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en-IN" dirty="0"/>
              <a:t>Batch Size 40</a:t>
            </a:r>
          </a:p>
          <a:p>
            <a:pPr marL="342900" indent="-342900">
              <a:lnSpc>
                <a:spcPct val="200000"/>
              </a:lnSpc>
              <a:buFont typeface="Wingdings" panose="05000000000000000000" pitchFamily="2" charset="2"/>
              <a:buChar char="Ø"/>
            </a:pPr>
            <a:r>
              <a:rPr lang="en-IN" dirty="0"/>
              <a:t>Image Size 640</a:t>
            </a:r>
          </a:p>
          <a:p>
            <a:pPr marL="342900" indent="-342900">
              <a:lnSpc>
                <a:spcPct val="200000"/>
              </a:lnSpc>
              <a:buFont typeface="Wingdings" panose="05000000000000000000" pitchFamily="2" charset="2"/>
              <a:buChar char="Ø"/>
            </a:pPr>
            <a:r>
              <a:rPr lang="en-IN" dirty="0"/>
              <a:t>Learning rate 0.01</a:t>
            </a:r>
          </a:p>
          <a:p>
            <a:pPr marL="342900" indent="-342900">
              <a:lnSpc>
                <a:spcPct val="200000"/>
              </a:lnSpc>
              <a:buFont typeface="Wingdings" panose="05000000000000000000" pitchFamily="2" charset="2"/>
              <a:buChar char="Ø"/>
            </a:pPr>
            <a:r>
              <a:rPr lang="en-IN" dirty="0"/>
              <a:t>SGD optimizer</a:t>
            </a:r>
          </a:p>
          <a:p>
            <a:pPr marL="342900" indent="-342900">
              <a:lnSpc>
                <a:spcPct val="200000"/>
              </a:lnSpc>
              <a:buFont typeface="Wingdings" panose="05000000000000000000" pitchFamily="2" charset="2"/>
              <a:buChar char="Ø"/>
            </a:pPr>
            <a:r>
              <a:rPr lang="en-IN" dirty="0"/>
              <a:t>Yolov5x pretrained model</a:t>
            </a:r>
          </a:p>
          <a:p>
            <a:pPr marL="342900" indent="-342900">
              <a:lnSpc>
                <a:spcPct val="200000"/>
              </a:lnSpc>
              <a:buFont typeface="Wingdings" panose="05000000000000000000" pitchFamily="2" charset="2"/>
              <a:buChar char="Ø"/>
            </a:pPr>
            <a:r>
              <a:rPr lang="en-IN" dirty="0"/>
              <a:t>Empty text files for healthy images</a:t>
            </a:r>
          </a:p>
          <a:p>
            <a:pPr marL="342900" indent="-342900">
              <a:lnSpc>
                <a:spcPct val="200000"/>
              </a:lnSpc>
              <a:buFont typeface="Wingdings" panose="05000000000000000000" pitchFamily="2" charset="2"/>
              <a:buChar char="Ø"/>
            </a:pPr>
            <a:r>
              <a:rPr lang="en-IN" dirty="0"/>
              <a:t>Number of channels 14</a:t>
            </a:r>
          </a:p>
          <a:p>
            <a:pPr marL="342900" indent="-342900">
              <a:lnSpc>
                <a:spcPct val="200000"/>
              </a:lnSpc>
              <a:buFont typeface="Wingdings" panose="05000000000000000000" pitchFamily="2" charset="2"/>
              <a:buChar char="Ø"/>
            </a:pPr>
            <a:r>
              <a:rPr lang="en-IN" dirty="0"/>
              <a:t>Other hyperparameters kept default</a:t>
            </a:r>
          </a:p>
        </p:txBody>
      </p:sp>
    </p:spTree>
    <p:extLst>
      <p:ext uri="{BB962C8B-B14F-4D97-AF65-F5344CB8AC3E}">
        <p14:creationId xmlns:p14="http://schemas.microsoft.com/office/powerpoint/2010/main" val="3567441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 Fold Models</a:t>
            </a:r>
            <a:endParaRPr sz="1600" dirty="0"/>
          </a:p>
        </p:txBody>
      </p:sp>
      <p:sp>
        <p:nvSpPr>
          <p:cNvPr id="96" name="Google Shape;96;p14"/>
          <p:cNvSpPr txBox="1"/>
          <p:nvPr/>
        </p:nvSpPr>
        <p:spPr>
          <a:xfrm>
            <a:off x="1485901" y="1194869"/>
            <a:ext cx="43028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E4BB09E-E98D-4129-9C00-AD282203D1A0}"/>
              </a:ext>
            </a:extLst>
          </p:cNvPr>
          <p:cNvGraphicFramePr>
            <a:graphicFrameLocks noGrp="1"/>
          </p:cNvGraphicFramePr>
          <p:nvPr>
            <p:extLst>
              <p:ext uri="{D42A27DB-BD31-4B8C-83A1-F6EECF244321}">
                <p14:modId xmlns:p14="http://schemas.microsoft.com/office/powerpoint/2010/main" val="1977793404"/>
              </p:ext>
            </p:extLst>
          </p:nvPr>
        </p:nvGraphicFramePr>
        <p:xfrm>
          <a:off x="1485900" y="1194868"/>
          <a:ext cx="6821099" cy="3283532"/>
        </p:xfrm>
        <a:graphic>
          <a:graphicData uri="http://schemas.openxmlformats.org/drawingml/2006/table">
            <a:tbl>
              <a:tblPr firstRow="1" bandRow="1">
                <a:tableStyleId>{3C2FFA5D-87B4-456A-9821-1D502468CF0F}</a:tableStyleId>
              </a:tblPr>
              <a:tblGrid>
                <a:gridCol w="1127454">
                  <a:extLst>
                    <a:ext uri="{9D8B030D-6E8A-4147-A177-3AD203B41FA5}">
                      <a16:colId xmlns:a16="http://schemas.microsoft.com/office/drawing/2014/main" val="3691574711"/>
                    </a:ext>
                  </a:extLst>
                </a:gridCol>
                <a:gridCol w="1861051">
                  <a:extLst>
                    <a:ext uri="{9D8B030D-6E8A-4147-A177-3AD203B41FA5}">
                      <a16:colId xmlns:a16="http://schemas.microsoft.com/office/drawing/2014/main" val="1961858214"/>
                    </a:ext>
                  </a:extLst>
                </a:gridCol>
                <a:gridCol w="862126">
                  <a:extLst>
                    <a:ext uri="{9D8B030D-6E8A-4147-A177-3AD203B41FA5}">
                      <a16:colId xmlns:a16="http://schemas.microsoft.com/office/drawing/2014/main" val="2771585538"/>
                    </a:ext>
                  </a:extLst>
                </a:gridCol>
                <a:gridCol w="876033">
                  <a:extLst>
                    <a:ext uri="{9D8B030D-6E8A-4147-A177-3AD203B41FA5}">
                      <a16:colId xmlns:a16="http://schemas.microsoft.com/office/drawing/2014/main" val="1730596532"/>
                    </a:ext>
                  </a:extLst>
                </a:gridCol>
                <a:gridCol w="876033">
                  <a:extLst>
                    <a:ext uri="{9D8B030D-6E8A-4147-A177-3AD203B41FA5}">
                      <a16:colId xmlns:a16="http://schemas.microsoft.com/office/drawing/2014/main" val="3270879896"/>
                    </a:ext>
                  </a:extLst>
                </a:gridCol>
                <a:gridCol w="1218402">
                  <a:extLst>
                    <a:ext uri="{9D8B030D-6E8A-4147-A177-3AD203B41FA5}">
                      <a16:colId xmlns:a16="http://schemas.microsoft.com/office/drawing/2014/main" val="1568758415"/>
                    </a:ext>
                  </a:extLst>
                </a:gridCol>
              </a:tblGrid>
              <a:tr h="448641">
                <a:tc>
                  <a:txBody>
                    <a:bodyPr/>
                    <a:lstStyle/>
                    <a:p>
                      <a:pPr marL="0" indent="0" algn="ctr">
                        <a:lnSpc>
                          <a:spcPct val="107000"/>
                        </a:lnSpc>
                        <a:spcAft>
                          <a:spcPts val="800"/>
                        </a:spcAft>
                      </a:pPr>
                      <a:r>
                        <a:rPr lang="en-IN" sz="1100" dirty="0">
                          <a:effectLst/>
                        </a:rPr>
                        <a:t>Model Name</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and Val Fold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indent="183515" algn="ctr">
                        <a:lnSpc>
                          <a:spcPct val="107000"/>
                        </a:lnSpc>
                        <a:spcAft>
                          <a:spcPts val="800"/>
                        </a:spcAft>
                      </a:pPr>
                      <a:r>
                        <a:rPr lang="en-IN" sz="1100">
                          <a:effectLst/>
                        </a:rPr>
                        <a:t>Train Instances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indent="183515" algn="ctr">
                        <a:lnSpc>
                          <a:spcPct val="107000"/>
                        </a:lnSpc>
                        <a:spcAft>
                          <a:spcPts val="800"/>
                        </a:spcAft>
                      </a:pPr>
                      <a:r>
                        <a:rPr lang="en-IN" sz="1100">
                          <a:effectLst/>
                        </a:rPr>
                        <a:t>Validation Instances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193810020"/>
                  </a:ext>
                </a:extLst>
              </a:tr>
              <a:tr h="448641">
                <a:tc>
                  <a:txBody>
                    <a:bodyPr/>
                    <a:lstStyle/>
                    <a:p>
                      <a:pPr algn="ctr">
                        <a:lnSpc>
                          <a:spcPct val="107000"/>
                        </a:lnSpc>
                      </a:pPr>
                      <a:endParaRPr lang="en-IN" sz="1000" dirty="0">
                        <a:effectLst/>
                        <a:latin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Found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Empty</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Found</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Empty</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883919"/>
                  </a:ext>
                </a:extLst>
              </a:tr>
              <a:tr h="477250">
                <a:tc>
                  <a:txBody>
                    <a:bodyPr/>
                    <a:lstStyle/>
                    <a:p>
                      <a:pPr indent="183515" algn="ctr">
                        <a:lnSpc>
                          <a:spcPct val="107000"/>
                        </a:lnSpc>
                        <a:spcAft>
                          <a:spcPts val="800"/>
                        </a:spcAft>
                      </a:pPr>
                      <a:r>
                        <a:rPr lang="en-IN" sz="1100" dirty="0">
                          <a:effectLst/>
                        </a:rPr>
                        <a:t>KModel 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 Fold  0, 1, 2, 3</a:t>
                      </a:r>
                    </a:p>
                    <a:p>
                      <a:pPr indent="183515" algn="ctr">
                        <a:lnSpc>
                          <a:spcPct val="107000"/>
                        </a:lnSpc>
                        <a:spcAft>
                          <a:spcPts val="800"/>
                        </a:spcAft>
                      </a:pPr>
                      <a:r>
                        <a:rPr lang="en-IN" sz="1100" dirty="0">
                          <a:effectLst/>
                        </a:rPr>
                        <a:t>Val : Fold  4</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26697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8485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6628</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2121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158926"/>
                  </a:ext>
                </a:extLst>
              </a:tr>
              <a:tr h="477250">
                <a:tc>
                  <a:txBody>
                    <a:bodyPr/>
                    <a:lstStyle/>
                    <a:p>
                      <a:pPr indent="183515" algn="ctr">
                        <a:lnSpc>
                          <a:spcPct val="107000"/>
                        </a:lnSpc>
                        <a:spcAft>
                          <a:spcPts val="800"/>
                        </a:spcAft>
                      </a:pPr>
                      <a:r>
                        <a:rPr lang="en-IN" sz="1100">
                          <a:effectLst/>
                        </a:rPr>
                        <a:t>KModel 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 Fold  1, 2, 3, 4</a:t>
                      </a:r>
                    </a:p>
                    <a:p>
                      <a:pPr indent="183515" algn="ctr">
                        <a:lnSpc>
                          <a:spcPct val="107000"/>
                        </a:lnSpc>
                        <a:spcAft>
                          <a:spcPts val="800"/>
                        </a:spcAft>
                      </a:pPr>
                      <a:r>
                        <a:rPr lang="en-IN" sz="1100" dirty="0">
                          <a:effectLst/>
                        </a:rPr>
                        <a:t>Val : Fold  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26561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8482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6764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2124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774184"/>
                  </a:ext>
                </a:extLst>
              </a:tr>
              <a:tr h="477250">
                <a:tc>
                  <a:txBody>
                    <a:bodyPr/>
                    <a:lstStyle/>
                    <a:p>
                      <a:pPr indent="183515" algn="ctr">
                        <a:lnSpc>
                          <a:spcPct val="107000"/>
                        </a:lnSpc>
                        <a:spcAft>
                          <a:spcPts val="800"/>
                        </a:spcAft>
                      </a:pPr>
                      <a:r>
                        <a:rPr lang="en-IN" sz="1100">
                          <a:effectLst/>
                        </a:rPr>
                        <a:t>KModel 3</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 Fold  0, 2, 3, 4</a:t>
                      </a:r>
                    </a:p>
                    <a:p>
                      <a:pPr indent="183515" algn="ctr">
                        <a:lnSpc>
                          <a:spcPct val="107000"/>
                        </a:lnSpc>
                        <a:spcAft>
                          <a:spcPts val="800"/>
                        </a:spcAft>
                      </a:pPr>
                      <a:r>
                        <a:rPr lang="en-IN" sz="1100" dirty="0">
                          <a:effectLst/>
                        </a:rPr>
                        <a:t>Val : Fold  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26563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8485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6762</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2121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19039"/>
                  </a:ext>
                </a:extLst>
              </a:tr>
              <a:tr h="477250">
                <a:tc>
                  <a:txBody>
                    <a:bodyPr/>
                    <a:lstStyle/>
                    <a:p>
                      <a:pPr indent="183515" algn="ctr">
                        <a:lnSpc>
                          <a:spcPct val="107000"/>
                        </a:lnSpc>
                        <a:spcAft>
                          <a:spcPts val="800"/>
                        </a:spcAft>
                      </a:pPr>
                      <a:r>
                        <a:rPr lang="en-IN" sz="1100">
                          <a:effectLst/>
                        </a:rPr>
                        <a:t>KModel 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 Fold  0, 1, 3, 4</a:t>
                      </a:r>
                    </a:p>
                    <a:p>
                      <a:pPr indent="183515" algn="ctr">
                        <a:lnSpc>
                          <a:spcPct val="107000"/>
                        </a:lnSpc>
                        <a:spcAft>
                          <a:spcPts val="800"/>
                        </a:spcAft>
                      </a:pPr>
                      <a:r>
                        <a:rPr lang="en-IN" sz="1100" dirty="0">
                          <a:effectLst/>
                        </a:rPr>
                        <a:t>Val : Fold  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26845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8479</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6480</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2127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6374804"/>
                  </a:ext>
                </a:extLst>
              </a:tr>
              <a:tr h="477250">
                <a:tc>
                  <a:txBody>
                    <a:bodyPr/>
                    <a:lstStyle/>
                    <a:p>
                      <a:pPr indent="183515" algn="ctr">
                        <a:lnSpc>
                          <a:spcPct val="107000"/>
                        </a:lnSpc>
                        <a:spcAft>
                          <a:spcPts val="800"/>
                        </a:spcAft>
                      </a:pPr>
                      <a:r>
                        <a:rPr lang="en-IN" sz="1100">
                          <a:effectLst/>
                        </a:rPr>
                        <a:t>KModel 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Train : Fold  0, 1, 2, 4</a:t>
                      </a:r>
                    </a:p>
                    <a:p>
                      <a:pPr indent="183515" algn="ctr">
                        <a:lnSpc>
                          <a:spcPct val="107000"/>
                        </a:lnSpc>
                        <a:spcAft>
                          <a:spcPts val="800"/>
                        </a:spcAft>
                      </a:pPr>
                      <a:r>
                        <a:rPr lang="en-IN" sz="1100" dirty="0">
                          <a:effectLst/>
                        </a:rPr>
                        <a:t>Val : Fold  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26634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8493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6691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2113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2019" marR="82019" marT="41009" marB="410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738708"/>
                  </a:ext>
                </a:extLst>
              </a:tr>
            </a:tbl>
          </a:graphicData>
        </a:graphic>
      </p:graphicFrame>
    </p:spTree>
    <p:extLst>
      <p:ext uri="{BB962C8B-B14F-4D97-AF65-F5344CB8AC3E}">
        <p14:creationId xmlns:p14="http://schemas.microsoft.com/office/powerpoint/2010/main" val="62221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1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42AD24-D278-4E4E-8A70-17914F18BB51}"/>
              </a:ext>
            </a:extLst>
          </p:cNvPr>
          <p:cNvPicPr>
            <a:picLocks noChangeAspect="1"/>
          </p:cNvPicPr>
          <p:nvPr/>
        </p:nvPicPr>
        <p:blipFill>
          <a:blip r:embed="rId4"/>
          <a:stretch>
            <a:fillRect/>
          </a:stretch>
        </p:blipFill>
        <p:spPr>
          <a:xfrm>
            <a:off x="1485900" y="1194869"/>
            <a:ext cx="6767186" cy="3819621"/>
          </a:xfrm>
          <a:prstGeom prst="rect">
            <a:avLst/>
          </a:prstGeom>
        </p:spPr>
      </p:pic>
    </p:spTree>
    <p:extLst>
      <p:ext uri="{BB962C8B-B14F-4D97-AF65-F5344CB8AC3E}">
        <p14:creationId xmlns:p14="http://schemas.microsoft.com/office/powerpoint/2010/main" val="217655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Problem Statement</a:t>
            </a:r>
            <a:endParaRPr lang="en-IN" sz="1100" dirty="0"/>
          </a:p>
        </p:txBody>
      </p:sp>
      <p:sp>
        <p:nvSpPr>
          <p:cNvPr id="89" name="Google Shape;89;p13"/>
          <p:cNvSpPr txBox="1"/>
          <p:nvPr/>
        </p:nvSpPr>
        <p:spPr>
          <a:xfrm>
            <a:off x="1485899" y="1331562"/>
            <a:ext cx="6680091" cy="3811938"/>
          </a:xfrm>
          <a:prstGeom prst="rect">
            <a:avLst/>
          </a:prstGeom>
          <a:noFill/>
          <a:ln>
            <a:noFill/>
          </a:ln>
        </p:spPr>
        <p:txBody>
          <a:bodyPr spcFirstLastPara="1" wrap="square" lIns="68569" tIns="34275" rIns="68569" bIns="34275" anchor="t" anchorCtr="0">
            <a:noAutofit/>
          </a:bodyPr>
          <a:lstStyle/>
          <a:p>
            <a:pPr marL="285750" indent="-285750">
              <a:buFont typeface="Wingdings" panose="05000000000000000000" pitchFamily="2" charset="2"/>
              <a:buChar char="v"/>
            </a:pPr>
            <a:r>
              <a:rPr lang="en-US" sz="1800" dirty="0"/>
              <a:t>Preprocess the dataset</a:t>
            </a:r>
          </a:p>
          <a:p>
            <a:endParaRPr lang="en-US" sz="1800" dirty="0"/>
          </a:p>
          <a:p>
            <a:pPr marL="285750" indent="-285750">
              <a:buFont typeface="Wingdings" panose="05000000000000000000" pitchFamily="2" charset="2"/>
              <a:buChar char="v"/>
            </a:pPr>
            <a:r>
              <a:rPr lang="en-US" sz="1800" dirty="0"/>
              <a:t>Deployment of the DL models for the object detection tasks</a:t>
            </a:r>
          </a:p>
          <a:p>
            <a:endParaRPr lang="en-US" sz="1800" dirty="0"/>
          </a:p>
          <a:p>
            <a:pPr marL="685800" lvl="7" indent="-285750">
              <a:buFont typeface="Wingdings" panose="05000000000000000000" pitchFamily="2" charset="2"/>
              <a:buChar char="ü"/>
            </a:pPr>
            <a:r>
              <a:rPr lang="en-US" sz="1800" dirty="0"/>
              <a:t>Faster RCNN</a:t>
            </a:r>
          </a:p>
          <a:p>
            <a:pPr marL="685800" lvl="7" indent="-285750">
              <a:buFont typeface="Wingdings" panose="05000000000000000000" pitchFamily="2" charset="2"/>
              <a:buChar char="ü"/>
            </a:pPr>
            <a:r>
              <a:rPr lang="en-US" sz="1800" dirty="0"/>
              <a:t>YOLOv5</a:t>
            </a:r>
          </a:p>
          <a:p>
            <a:endParaRPr lang="en-US" sz="1800" dirty="0"/>
          </a:p>
          <a:p>
            <a:pPr marL="285750" indent="-285750">
              <a:buFont typeface="Wingdings" panose="05000000000000000000" pitchFamily="2" charset="2"/>
              <a:buChar char="v"/>
            </a:pPr>
            <a:r>
              <a:rPr lang="en-US" sz="1800" dirty="0"/>
              <a:t>Analysis of the results</a:t>
            </a:r>
          </a:p>
          <a:p>
            <a:endParaRPr lang="en-US" sz="1800" dirty="0"/>
          </a:p>
          <a:p>
            <a:pPr marL="285750" indent="-285750">
              <a:buFont typeface="Wingdings" panose="05000000000000000000" pitchFamily="2" charset="2"/>
              <a:buChar char="v"/>
            </a:pPr>
            <a:r>
              <a:rPr lang="en-US" sz="1800" dirty="0"/>
              <a:t>The developments and improvements</a:t>
            </a:r>
          </a:p>
        </p:txBody>
      </p:sp>
      <p:pic>
        <p:nvPicPr>
          <p:cNvPr id="4" name="Picture 2">
            <a:extLst>
              <a:ext uri="{FF2B5EF4-FFF2-40B4-BE49-F238E27FC236}">
                <a16:creationId xmlns:a16="http://schemas.microsoft.com/office/drawing/2014/main" id="{08A17D47-F870-43C3-994F-D09C81903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43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1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8885286F-70A7-4F81-8A57-D58C15540A9A}"/>
              </a:ext>
            </a:extLst>
          </p:cNvPr>
          <p:cNvPicPr/>
          <p:nvPr/>
        </p:nvPicPr>
        <p:blipFill>
          <a:blip r:embed="rId4"/>
          <a:stretch>
            <a:fillRect/>
          </a:stretch>
        </p:blipFill>
        <p:spPr>
          <a:xfrm>
            <a:off x="1764347" y="1584799"/>
            <a:ext cx="2689225" cy="2706370"/>
          </a:xfrm>
          <a:prstGeom prst="rect">
            <a:avLst/>
          </a:prstGeom>
        </p:spPr>
      </p:pic>
      <p:pic>
        <p:nvPicPr>
          <p:cNvPr id="9" name="Picture 8">
            <a:extLst>
              <a:ext uri="{FF2B5EF4-FFF2-40B4-BE49-F238E27FC236}">
                <a16:creationId xmlns:a16="http://schemas.microsoft.com/office/drawing/2014/main" id="{ADDB6A2C-6D4A-4B62-8FFF-289DBFEC233E}"/>
              </a:ext>
            </a:extLst>
          </p:cNvPr>
          <p:cNvPicPr/>
          <p:nvPr/>
        </p:nvPicPr>
        <p:blipFill>
          <a:blip r:embed="rId5"/>
          <a:stretch>
            <a:fillRect/>
          </a:stretch>
        </p:blipFill>
        <p:spPr>
          <a:xfrm>
            <a:off x="5280000" y="1584799"/>
            <a:ext cx="2691765" cy="2706370"/>
          </a:xfrm>
          <a:prstGeom prst="rect">
            <a:avLst/>
          </a:prstGeom>
        </p:spPr>
      </p:pic>
    </p:spTree>
    <p:extLst>
      <p:ext uri="{BB962C8B-B14F-4D97-AF65-F5344CB8AC3E}">
        <p14:creationId xmlns:p14="http://schemas.microsoft.com/office/powerpoint/2010/main" val="702999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2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DAFD08-A575-4B8D-950A-D39FBDF847EE}"/>
              </a:ext>
            </a:extLst>
          </p:cNvPr>
          <p:cNvPicPr>
            <a:picLocks noChangeAspect="1"/>
          </p:cNvPicPr>
          <p:nvPr/>
        </p:nvPicPr>
        <p:blipFill>
          <a:blip r:embed="rId4"/>
          <a:stretch>
            <a:fillRect/>
          </a:stretch>
        </p:blipFill>
        <p:spPr>
          <a:xfrm>
            <a:off x="1485900" y="1194869"/>
            <a:ext cx="7029450" cy="3819621"/>
          </a:xfrm>
          <a:prstGeom prst="rect">
            <a:avLst/>
          </a:prstGeom>
        </p:spPr>
      </p:pic>
    </p:spTree>
    <p:extLst>
      <p:ext uri="{BB962C8B-B14F-4D97-AF65-F5344CB8AC3E}">
        <p14:creationId xmlns:p14="http://schemas.microsoft.com/office/powerpoint/2010/main" val="2450550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2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449C1176-1957-4B47-92FF-E33901174989}"/>
              </a:ext>
            </a:extLst>
          </p:cNvPr>
          <p:cNvPicPr/>
          <p:nvPr/>
        </p:nvPicPr>
        <p:blipFill>
          <a:blip r:embed="rId4"/>
          <a:stretch>
            <a:fillRect/>
          </a:stretch>
        </p:blipFill>
        <p:spPr>
          <a:xfrm>
            <a:off x="1826550" y="1584799"/>
            <a:ext cx="2717800" cy="2706370"/>
          </a:xfrm>
          <a:prstGeom prst="rect">
            <a:avLst/>
          </a:prstGeom>
        </p:spPr>
      </p:pic>
      <p:pic>
        <p:nvPicPr>
          <p:cNvPr id="9" name="Picture 8">
            <a:extLst>
              <a:ext uri="{FF2B5EF4-FFF2-40B4-BE49-F238E27FC236}">
                <a16:creationId xmlns:a16="http://schemas.microsoft.com/office/drawing/2014/main" id="{6BB6A1BE-0DD1-4E04-8EC9-814D18E796C1}"/>
              </a:ext>
            </a:extLst>
          </p:cNvPr>
          <p:cNvPicPr/>
          <p:nvPr/>
        </p:nvPicPr>
        <p:blipFill>
          <a:blip r:embed="rId5"/>
          <a:stretch>
            <a:fillRect/>
          </a:stretch>
        </p:blipFill>
        <p:spPr>
          <a:xfrm>
            <a:off x="5230763" y="1584799"/>
            <a:ext cx="2691765" cy="2706370"/>
          </a:xfrm>
          <a:prstGeom prst="rect">
            <a:avLst/>
          </a:prstGeom>
        </p:spPr>
      </p:pic>
    </p:spTree>
    <p:extLst>
      <p:ext uri="{BB962C8B-B14F-4D97-AF65-F5344CB8AC3E}">
        <p14:creationId xmlns:p14="http://schemas.microsoft.com/office/powerpoint/2010/main" val="686097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3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ECD6AE-1B17-48D6-BBAA-72E43C9B8F89}"/>
              </a:ext>
            </a:extLst>
          </p:cNvPr>
          <p:cNvPicPr>
            <a:picLocks noChangeAspect="1"/>
          </p:cNvPicPr>
          <p:nvPr/>
        </p:nvPicPr>
        <p:blipFill>
          <a:blip r:embed="rId4"/>
          <a:stretch>
            <a:fillRect/>
          </a:stretch>
        </p:blipFill>
        <p:spPr>
          <a:xfrm>
            <a:off x="1485900" y="1194869"/>
            <a:ext cx="6821099" cy="3819621"/>
          </a:xfrm>
          <a:prstGeom prst="rect">
            <a:avLst/>
          </a:prstGeom>
        </p:spPr>
      </p:pic>
    </p:spTree>
    <p:extLst>
      <p:ext uri="{BB962C8B-B14F-4D97-AF65-F5344CB8AC3E}">
        <p14:creationId xmlns:p14="http://schemas.microsoft.com/office/powerpoint/2010/main" val="3700223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3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DCD083AE-26BD-403C-A82D-737749DEC2F0}"/>
              </a:ext>
            </a:extLst>
          </p:cNvPr>
          <p:cNvPicPr/>
          <p:nvPr/>
        </p:nvPicPr>
        <p:blipFill>
          <a:blip r:embed="rId4"/>
          <a:stretch>
            <a:fillRect/>
          </a:stretch>
        </p:blipFill>
        <p:spPr>
          <a:xfrm>
            <a:off x="1826550" y="1584799"/>
            <a:ext cx="2694940" cy="2706370"/>
          </a:xfrm>
          <a:prstGeom prst="rect">
            <a:avLst/>
          </a:prstGeom>
        </p:spPr>
      </p:pic>
      <p:pic>
        <p:nvPicPr>
          <p:cNvPr id="9" name="Picture 8">
            <a:extLst>
              <a:ext uri="{FF2B5EF4-FFF2-40B4-BE49-F238E27FC236}">
                <a16:creationId xmlns:a16="http://schemas.microsoft.com/office/drawing/2014/main" id="{BB864BD7-334B-498D-A0D8-F167B7E75BF8}"/>
              </a:ext>
            </a:extLst>
          </p:cNvPr>
          <p:cNvPicPr/>
          <p:nvPr/>
        </p:nvPicPr>
        <p:blipFill>
          <a:blip r:embed="rId5"/>
          <a:stretch>
            <a:fillRect/>
          </a:stretch>
        </p:blipFill>
        <p:spPr>
          <a:xfrm>
            <a:off x="5253135" y="1584799"/>
            <a:ext cx="2689225" cy="2706370"/>
          </a:xfrm>
          <a:prstGeom prst="rect">
            <a:avLst/>
          </a:prstGeom>
        </p:spPr>
      </p:pic>
    </p:spTree>
    <p:extLst>
      <p:ext uri="{BB962C8B-B14F-4D97-AF65-F5344CB8AC3E}">
        <p14:creationId xmlns:p14="http://schemas.microsoft.com/office/powerpoint/2010/main" val="2034810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4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D90F735-8A77-4A1A-88DE-44B28E100754}"/>
              </a:ext>
            </a:extLst>
          </p:cNvPr>
          <p:cNvPicPr>
            <a:picLocks noChangeAspect="1"/>
          </p:cNvPicPr>
          <p:nvPr/>
        </p:nvPicPr>
        <p:blipFill>
          <a:blip r:embed="rId4"/>
          <a:stretch>
            <a:fillRect/>
          </a:stretch>
        </p:blipFill>
        <p:spPr>
          <a:xfrm>
            <a:off x="1485900" y="1194869"/>
            <a:ext cx="6821099" cy="3819621"/>
          </a:xfrm>
          <a:prstGeom prst="rect">
            <a:avLst/>
          </a:prstGeom>
        </p:spPr>
      </p:pic>
    </p:spTree>
    <p:extLst>
      <p:ext uri="{BB962C8B-B14F-4D97-AF65-F5344CB8AC3E}">
        <p14:creationId xmlns:p14="http://schemas.microsoft.com/office/powerpoint/2010/main" val="453684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4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4AC42C9D-AAAE-420A-B572-F739E0302318}"/>
              </a:ext>
            </a:extLst>
          </p:cNvPr>
          <p:cNvPicPr/>
          <p:nvPr/>
        </p:nvPicPr>
        <p:blipFill>
          <a:blip r:embed="rId4"/>
          <a:stretch>
            <a:fillRect/>
          </a:stretch>
        </p:blipFill>
        <p:spPr>
          <a:xfrm>
            <a:off x="1826550" y="1584799"/>
            <a:ext cx="2694940" cy="2706370"/>
          </a:xfrm>
          <a:prstGeom prst="rect">
            <a:avLst/>
          </a:prstGeom>
        </p:spPr>
      </p:pic>
      <p:pic>
        <p:nvPicPr>
          <p:cNvPr id="9" name="Picture 8">
            <a:extLst>
              <a:ext uri="{FF2B5EF4-FFF2-40B4-BE49-F238E27FC236}">
                <a16:creationId xmlns:a16="http://schemas.microsoft.com/office/drawing/2014/main" id="{5EE6425C-D794-4BA2-95B1-922E94E57197}"/>
              </a:ext>
            </a:extLst>
          </p:cNvPr>
          <p:cNvPicPr/>
          <p:nvPr/>
        </p:nvPicPr>
        <p:blipFill>
          <a:blip r:embed="rId5"/>
          <a:stretch>
            <a:fillRect/>
          </a:stretch>
        </p:blipFill>
        <p:spPr>
          <a:xfrm>
            <a:off x="5209662" y="1584799"/>
            <a:ext cx="2691765" cy="2706370"/>
          </a:xfrm>
          <a:prstGeom prst="rect">
            <a:avLst/>
          </a:prstGeom>
        </p:spPr>
      </p:pic>
    </p:spTree>
    <p:extLst>
      <p:ext uri="{BB962C8B-B14F-4D97-AF65-F5344CB8AC3E}">
        <p14:creationId xmlns:p14="http://schemas.microsoft.com/office/powerpoint/2010/main" val="1028873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5 Results</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2C3830-C88B-415D-B6DA-8A907D6FB367}"/>
              </a:ext>
            </a:extLst>
          </p:cNvPr>
          <p:cNvPicPr>
            <a:picLocks noChangeAspect="1"/>
          </p:cNvPicPr>
          <p:nvPr/>
        </p:nvPicPr>
        <p:blipFill>
          <a:blip r:embed="rId4"/>
          <a:stretch>
            <a:fillRect/>
          </a:stretch>
        </p:blipFill>
        <p:spPr>
          <a:xfrm>
            <a:off x="1485900" y="1194869"/>
            <a:ext cx="6821099" cy="3819621"/>
          </a:xfrm>
          <a:prstGeom prst="rect">
            <a:avLst/>
          </a:prstGeom>
        </p:spPr>
      </p:pic>
    </p:spTree>
    <p:extLst>
      <p:ext uri="{BB962C8B-B14F-4D97-AF65-F5344CB8AC3E}">
        <p14:creationId xmlns:p14="http://schemas.microsoft.com/office/powerpoint/2010/main" val="349857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KModel 5 Prediction</a:t>
            </a:r>
            <a:endParaRPr sz="1600" dirty="0"/>
          </a:p>
        </p:txBody>
      </p:sp>
      <p:sp>
        <p:nvSpPr>
          <p:cNvPr id="96" name="Google Shape;96;p14"/>
          <p:cNvSpPr txBox="1"/>
          <p:nvPr/>
        </p:nvSpPr>
        <p:spPr>
          <a:xfrm>
            <a:off x="1485901" y="1194869"/>
            <a:ext cx="681299" cy="3819621"/>
          </a:xfrm>
          <a:prstGeom prst="rect">
            <a:avLst/>
          </a:prstGeom>
          <a:noFill/>
          <a:ln>
            <a:noFill/>
          </a:ln>
        </p:spPr>
        <p:txBody>
          <a:bodyPr spcFirstLastPara="1" wrap="square" lIns="68569" tIns="34275" rIns="68569" bIns="34275" anchor="t" anchorCtr="0">
            <a:noAutofit/>
          </a:bodyPr>
          <a:lstStyle/>
          <a:p>
            <a:pPr>
              <a:lnSpc>
                <a:spcPct val="200000"/>
              </a:lnSpc>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F04319F-5EFD-4E27-8133-E194936E8E38}"/>
              </a:ext>
            </a:extLst>
          </p:cNvPr>
          <p:cNvGraphicFramePr>
            <a:graphicFrameLocks noGrp="1"/>
          </p:cNvGraphicFramePr>
          <p:nvPr/>
        </p:nvGraphicFramePr>
        <p:xfrm>
          <a:off x="1485899" y="1194868"/>
          <a:ext cx="6821100" cy="3819620"/>
        </p:xfrm>
        <a:graphic>
          <a:graphicData uri="http://schemas.openxmlformats.org/drawingml/2006/table">
            <a:tbl>
              <a:tblPr firstRow="1" bandRow="1">
                <a:tableStyleId>{E6BBDD71-6C32-4071-8061-4CF5C49804BF}</a:tableStyleId>
              </a:tblPr>
              <a:tblGrid>
                <a:gridCol w="3410550">
                  <a:extLst>
                    <a:ext uri="{9D8B030D-6E8A-4147-A177-3AD203B41FA5}">
                      <a16:colId xmlns:a16="http://schemas.microsoft.com/office/drawing/2014/main" val="1717275611"/>
                    </a:ext>
                  </a:extLst>
                </a:gridCol>
                <a:gridCol w="3410550">
                  <a:extLst>
                    <a:ext uri="{9D8B030D-6E8A-4147-A177-3AD203B41FA5}">
                      <a16:colId xmlns:a16="http://schemas.microsoft.com/office/drawing/2014/main" val="488592107"/>
                    </a:ext>
                  </a:extLst>
                </a:gridCol>
              </a:tblGrid>
              <a:tr h="361380">
                <a:tc>
                  <a:txBody>
                    <a:bodyPr/>
                    <a:lstStyle/>
                    <a:p>
                      <a:pPr algn="ctr"/>
                      <a:r>
                        <a:rPr lang="en-IN" dirty="0"/>
                        <a:t>True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IN" dirty="0"/>
                        <a:t>Prediction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90222738"/>
                  </a:ext>
                </a:extLst>
              </a:tr>
              <a:tr h="3458240">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en-IN" dirty="0"/>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51551911"/>
                  </a:ext>
                </a:extLst>
              </a:tr>
            </a:tbl>
          </a:graphicData>
        </a:graphic>
      </p:graphicFrame>
      <p:pic>
        <p:nvPicPr>
          <p:cNvPr id="8" name="Picture 7">
            <a:extLst>
              <a:ext uri="{FF2B5EF4-FFF2-40B4-BE49-F238E27FC236}">
                <a16:creationId xmlns:a16="http://schemas.microsoft.com/office/drawing/2014/main" id="{84503597-E51E-4F9D-90C4-8A227CB7E123}"/>
              </a:ext>
            </a:extLst>
          </p:cNvPr>
          <p:cNvPicPr/>
          <p:nvPr/>
        </p:nvPicPr>
        <p:blipFill>
          <a:blip r:embed="rId4"/>
          <a:stretch>
            <a:fillRect/>
          </a:stretch>
        </p:blipFill>
        <p:spPr>
          <a:xfrm>
            <a:off x="1826550" y="1584799"/>
            <a:ext cx="2717800" cy="2706370"/>
          </a:xfrm>
          <a:prstGeom prst="rect">
            <a:avLst/>
          </a:prstGeom>
        </p:spPr>
      </p:pic>
      <p:pic>
        <p:nvPicPr>
          <p:cNvPr id="9" name="Picture 8">
            <a:extLst>
              <a:ext uri="{FF2B5EF4-FFF2-40B4-BE49-F238E27FC236}">
                <a16:creationId xmlns:a16="http://schemas.microsoft.com/office/drawing/2014/main" id="{B202BBF6-D7F1-48AA-A4E5-21355C0D46A7}"/>
              </a:ext>
            </a:extLst>
          </p:cNvPr>
          <p:cNvPicPr/>
          <p:nvPr/>
        </p:nvPicPr>
        <p:blipFill>
          <a:blip r:embed="rId5"/>
          <a:stretch>
            <a:fillRect/>
          </a:stretch>
        </p:blipFill>
        <p:spPr>
          <a:xfrm>
            <a:off x="5202628" y="1587974"/>
            <a:ext cx="2691765" cy="2703195"/>
          </a:xfrm>
          <a:prstGeom prst="rect">
            <a:avLst/>
          </a:prstGeom>
        </p:spPr>
      </p:pic>
    </p:spTree>
    <p:extLst>
      <p:ext uri="{BB962C8B-B14F-4D97-AF65-F5344CB8AC3E}">
        <p14:creationId xmlns:p14="http://schemas.microsoft.com/office/powerpoint/2010/main" val="4209134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Result Analysis</a:t>
            </a:r>
            <a:endParaRPr sz="1600" dirty="0"/>
          </a:p>
        </p:txBody>
      </p:sp>
      <p:sp>
        <p:nvSpPr>
          <p:cNvPr id="96" name="Google Shape;96;p14"/>
          <p:cNvSpPr txBox="1"/>
          <p:nvPr/>
        </p:nvSpPr>
        <p:spPr>
          <a:xfrm>
            <a:off x="1485901" y="2926081"/>
            <a:ext cx="4218548" cy="2088409"/>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sz="1400" dirty="0"/>
              <a:t>Used WBF </a:t>
            </a:r>
            <a:r>
              <a:rPr lang="en-US" dirty="0"/>
              <a:t>ensemble </a:t>
            </a:r>
            <a:r>
              <a:rPr lang="en-US" sz="1400" dirty="0"/>
              <a:t>to merge all generated results</a:t>
            </a:r>
            <a:r>
              <a:rPr lang="en-IN" sz="1400" dirty="0"/>
              <a:t> </a:t>
            </a:r>
            <a:r>
              <a:rPr lang="en-IN" dirty="0"/>
              <a:t>achieved 0.256 score on Kaggle</a:t>
            </a:r>
          </a:p>
          <a:p>
            <a:pPr marL="342900" indent="-342900">
              <a:lnSpc>
                <a:spcPct val="200000"/>
              </a:lnSpc>
              <a:buFont typeface="Wingdings" panose="05000000000000000000" pitchFamily="2" charset="2"/>
              <a:buChar char="Ø"/>
            </a:pPr>
            <a:r>
              <a:rPr lang="en-IN" dirty="0"/>
              <a:t>Aggregate mAP of 5 models of radiologist R8. R9, and R10 are good as compare to rest of radiologists</a:t>
            </a:r>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26DF4F3-11D4-491C-80C2-8A170CE29A4C}"/>
              </a:ext>
            </a:extLst>
          </p:cNvPr>
          <p:cNvGraphicFramePr>
            <a:graphicFrameLocks noGrp="1"/>
          </p:cNvGraphicFramePr>
          <p:nvPr>
            <p:extLst>
              <p:ext uri="{D42A27DB-BD31-4B8C-83A1-F6EECF244321}">
                <p14:modId xmlns:p14="http://schemas.microsoft.com/office/powerpoint/2010/main" val="634210607"/>
              </p:ext>
            </p:extLst>
          </p:nvPr>
        </p:nvGraphicFramePr>
        <p:xfrm>
          <a:off x="1485899" y="1194869"/>
          <a:ext cx="7232260" cy="1681974"/>
        </p:xfrm>
        <a:graphic>
          <a:graphicData uri="http://schemas.openxmlformats.org/drawingml/2006/table">
            <a:tbl>
              <a:tblPr firstRow="1" bandRow="1">
                <a:tableStyleId>{3C2FFA5D-87B4-456A-9821-1D502468CF0F}</a:tableStyleId>
              </a:tblPr>
              <a:tblGrid>
                <a:gridCol w="1653775">
                  <a:extLst>
                    <a:ext uri="{9D8B030D-6E8A-4147-A177-3AD203B41FA5}">
                      <a16:colId xmlns:a16="http://schemas.microsoft.com/office/drawing/2014/main" val="1474507986"/>
                    </a:ext>
                  </a:extLst>
                </a:gridCol>
                <a:gridCol w="2095651">
                  <a:extLst>
                    <a:ext uri="{9D8B030D-6E8A-4147-A177-3AD203B41FA5}">
                      <a16:colId xmlns:a16="http://schemas.microsoft.com/office/drawing/2014/main" val="2917917821"/>
                    </a:ext>
                  </a:extLst>
                </a:gridCol>
                <a:gridCol w="1871571">
                  <a:extLst>
                    <a:ext uri="{9D8B030D-6E8A-4147-A177-3AD203B41FA5}">
                      <a16:colId xmlns:a16="http://schemas.microsoft.com/office/drawing/2014/main" val="2510100895"/>
                    </a:ext>
                  </a:extLst>
                </a:gridCol>
                <a:gridCol w="1611263">
                  <a:extLst>
                    <a:ext uri="{9D8B030D-6E8A-4147-A177-3AD203B41FA5}">
                      <a16:colId xmlns:a16="http://schemas.microsoft.com/office/drawing/2014/main" val="2543301153"/>
                    </a:ext>
                  </a:extLst>
                </a:gridCol>
              </a:tblGrid>
              <a:tr h="239670">
                <a:tc>
                  <a:txBody>
                    <a:bodyPr/>
                    <a:lstStyle/>
                    <a:p>
                      <a:pPr indent="183515" algn="l">
                        <a:lnSpc>
                          <a:spcPct val="107000"/>
                        </a:lnSpc>
                        <a:spcAft>
                          <a:spcPts val="800"/>
                        </a:spcAft>
                      </a:pPr>
                      <a:r>
                        <a:rPr lang="en-IN" sz="1100" dirty="0">
                          <a:effectLst/>
                        </a:rPr>
                        <a:t>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183515" algn="l">
                        <a:lnSpc>
                          <a:spcPct val="107000"/>
                        </a:lnSpc>
                        <a:spcAft>
                          <a:spcPts val="800"/>
                        </a:spcAft>
                      </a:pPr>
                      <a:r>
                        <a:rPr lang="en-IN" sz="1100">
                          <a:effectLst/>
                        </a:rPr>
                        <a:t>Models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Best validation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Kaggle Test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2407582"/>
                  </a:ext>
                </a:extLst>
              </a:tr>
              <a:tr h="240384">
                <a:tc rowSpan="6">
                  <a:txBody>
                    <a:bodyPr/>
                    <a:lstStyle/>
                    <a:p>
                      <a:pPr indent="183515" algn="l">
                        <a:lnSpc>
                          <a:spcPct val="107000"/>
                        </a:lnSpc>
                        <a:spcAft>
                          <a:spcPts val="800"/>
                        </a:spcAft>
                      </a:pPr>
                      <a:r>
                        <a:rPr lang="en-IN" sz="1100" dirty="0">
                          <a:effectLst/>
                        </a:rPr>
                        <a:t>K Fold 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183515" algn="l">
                        <a:lnSpc>
                          <a:spcPct val="107000"/>
                        </a:lnSpc>
                        <a:spcAft>
                          <a:spcPts val="800"/>
                        </a:spcAft>
                      </a:pPr>
                      <a:r>
                        <a:rPr lang="en-IN" sz="1100">
                          <a:effectLst/>
                        </a:rPr>
                        <a:t>KModel 1</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0.3724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0.209</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7650387"/>
                  </a:ext>
                </a:extLst>
              </a:tr>
              <a:tr h="240384">
                <a:tc vMerge="1">
                  <a:txBody>
                    <a:bodyPr/>
                    <a:lstStyle/>
                    <a:p>
                      <a:endParaRPr lang="en-IN"/>
                    </a:p>
                  </a:txBody>
                  <a:tcPr/>
                </a:tc>
                <a:tc>
                  <a:txBody>
                    <a:bodyPr/>
                    <a:lstStyle/>
                    <a:p>
                      <a:pPr marL="457200" indent="183515" algn="l">
                        <a:lnSpc>
                          <a:spcPct val="107000"/>
                        </a:lnSpc>
                        <a:spcAft>
                          <a:spcPts val="800"/>
                        </a:spcAft>
                      </a:pPr>
                      <a:r>
                        <a:rPr lang="en-IN" sz="1100" dirty="0">
                          <a:effectLst/>
                        </a:rPr>
                        <a:t>KModel 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0.3896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dirty="0">
                          <a:effectLst/>
                        </a:rPr>
                        <a:t>0.212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515528"/>
                  </a:ext>
                </a:extLst>
              </a:tr>
              <a:tr h="240384">
                <a:tc vMerge="1">
                  <a:txBody>
                    <a:bodyPr/>
                    <a:lstStyle/>
                    <a:p>
                      <a:endParaRPr lang="en-IN"/>
                    </a:p>
                  </a:txBody>
                  <a:tcPr/>
                </a:tc>
                <a:tc>
                  <a:txBody>
                    <a:bodyPr/>
                    <a:lstStyle/>
                    <a:p>
                      <a:pPr marL="457200" indent="183515" algn="l">
                        <a:lnSpc>
                          <a:spcPct val="107000"/>
                        </a:lnSpc>
                        <a:spcAft>
                          <a:spcPts val="800"/>
                        </a:spcAft>
                      </a:pPr>
                      <a:r>
                        <a:rPr lang="en-IN" sz="1100" dirty="0">
                          <a:effectLst/>
                        </a:rPr>
                        <a:t>KModel 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0.4219</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0.214</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494760"/>
                  </a:ext>
                </a:extLst>
              </a:tr>
              <a:tr h="240384">
                <a:tc vMerge="1">
                  <a:txBody>
                    <a:bodyPr/>
                    <a:lstStyle/>
                    <a:p>
                      <a:endParaRPr lang="en-IN"/>
                    </a:p>
                  </a:txBody>
                  <a:tcPr/>
                </a:tc>
                <a:tc>
                  <a:txBody>
                    <a:bodyPr/>
                    <a:lstStyle/>
                    <a:p>
                      <a:pPr marL="457200" indent="183515" algn="l">
                        <a:lnSpc>
                          <a:spcPct val="107000"/>
                        </a:lnSpc>
                        <a:spcAft>
                          <a:spcPts val="800"/>
                        </a:spcAft>
                      </a:pPr>
                      <a:r>
                        <a:rPr lang="en-IN" sz="1100" dirty="0">
                          <a:effectLst/>
                        </a:rPr>
                        <a:t>KModel 4</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dirty="0">
                          <a:effectLst/>
                        </a:rPr>
                        <a:t>0.3917</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a:effectLst/>
                        </a:rPr>
                        <a:t>0.216</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023778"/>
                  </a:ext>
                </a:extLst>
              </a:tr>
              <a:tr h="240384">
                <a:tc vMerge="1">
                  <a:txBody>
                    <a:bodyPr/>
                    <a:lstStyle/>
                    <a:p>
                      <a:endParaRPr lang="en-IN"/>
                    </a:p>
                  </a:txBody>
                  <a:tcPr/>
                </a:tc>
                <a:tc>
                  <a:txBody>
                    <a:bodyPr/>
                    <a:lstStyle/>
                    <a:p>
                      <a:pPr marL="457200" indent="183515" algn="l">
                        <a:lnSpc>
                          <a:spcPct val="107000"/>
                        </a:lnSpc>
                        <a:spcAft>
                          <a:spcPts val="800"/>
                        </a:spcAft>
                      </a:pPr>
                      <a:r>
                        <a:rPr lang="en-IN" sz="1100" dirty="0">
                          <a:effectLst/>
                        </a:rPr>
                        <a:t>KModel 5</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dirty="0">
                          <a:effectLst/>
                        </a:rPr>
                        <a:t>0.4073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l">
                        <a:lnSpc>
                          <a:spcPct val="107000"/>
                        </a:lnSpc>
                        <a:spcAft>
                          <a:spcPts val="800"/>
                        </a:spcAft>
                      </a:pPr>
                      <a:r>
                        <a:rPr lang="en-IN" sz="1100" dirty="0">
                          <a:effectLst/>
                        </a:rPr>
                        <a:t>0.212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477620"/>
                  </a:ext>
                </a:extLst>
              </a:tr>
              <a:tr h="240384">
                <a:tc vMerge="1">
                  <a:txBody>
                    <a:bodyPr/>
                    <a:lstStyle/>
                    <a:p>
                      <a:endParaRPr lang="en-IN"/>
                    </a:p>
                  </a:txBody>
                  <a:tcPr/>
                </a:tc>
                <a:tc gridSpan="2">
                  <a:txBody>
                    <a:bodyPr/>
                    <a:lstStyle/>
                    <a:p>
                      <a:pPr marL="457200" indent="183515" algn="l">
                        <a:lnSpc>
                          <a:spcPct val="107000"/>
                        </a:lnSpc>
                        <a:spcAft>
                          <a:spcPts val="800"/>
                        </a:spcAft>
                      </a:pPr>
                      <a:r>
                        <a:rPr lang="en-IN" sz="1100">
                          <a:effectLst/>
                        </a:rPr>
                        <a:t>Ensemble five models</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a:txBody>
                    <a:bodyPr/>
                    <a:lstStyle/>
                    <a:p>
                      <a:pPr indent="183515" algn="l">
                        <a:lnSpc>
                          <a:spcPct val="107000"/>
                        </a:lnSpc>
                        <a:spcAft>
                          <a:spcPts val="800"/>
                        </a:spcAft>
                      </a:pPr>
                      <a:r>
                        <a:rPr lang="en-IN" sz="1100" b="1" dirty="0">
                          <a:effectLst/>
                        </a:rPr>
                        <a:t>0.256</a:t>
                      </a:r>
                      <a:endParaRPr lang="en-IN"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50" marR="579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57583"/>
                  </a:ext>
                </a:extLst>
              </a:tr>
            </a:tbl>
          </a:graphicData>
        </a:graphic>
      </p:graphicFrame>
      <p:graphicFrame>
        <p:nvGraphicFramePr>
          <p:cNvPr id="4" name="Table 3">
            <a:extLst>
              <a:ext uri="{FF2B5EF4-FFF2-40B4-BE49-F238E27FC236}">
                <a16:creationId xmlns:a16="http://schemas.microsoft.com/office/drawing/2014/main" id="{00E099BD-2F8D-4CD6-AD12-5FB8669ABF87}"/>
              </a:ext>
            </a:extLst>
          </p:cNvPr>
          <p:cNvGraphicFramePr>
            <a:graphicFrameLocks noGrp="1"/>
          </p:cNvGraphicFramePr>
          <p:nvPr>
            <p:extLst>
              <p:ext uri="{D42A27DB-BD31-4B8C-83A1-F6EECF244321}">
                <p14:modId xmlns:p14="http://schemas.microsoft.com/office/powerpoint/2010/main" val="3516112845"/>
              </p:ext>
            </p:extLst>
          </p:nvPr>
        </p:nvGraphicFramePr>
        <p:xfrm>
          <a:off x="5881760" y="2990387"/>
          <a:ext cx="2834640" cy="2024103"/>
        </p:xfrm>
        <a:graphic>
          <a:graphicData uri="http://schemas.openxmlformats.org/drawingml/2006/table">
            <a:tbl>
              <a:tblPr firstRow="1" firstCol="1" bandRow="1">
                <a:tableStyleId>{775DCB02-9BB8-47FD-8907-85C794F793BA}</a:tableStyleId>
              </a:tblPr>
              <a:tblGrid>
                <a:gridCol w="1202788">
                  <a:extLst>
                    <a:ext uri="{9D8B030D-6E8A-4147-A177-3AD203B41FA5}">
                      <a16:colId xmlns:a16="http://schemas.microsoft.com/office/drawing/2014/main" val="2761166147"/>
                    </a:ext>
                  </a:extLst>
                </a:gridCol>
                <a:gridCol w="1631852">
                  <a:extLst>
                    <a:ext uri="{9D8B030D-6E8A-4147-A177-3AD203B41FA5}">
                      <a16:colId xmlns:a16="http://schemas.microsoft.com/office/drawing/2014/main" val="689282955"/>
                    </a:ext>
                  </a:extLst>
                </a:gridCol>
              </a:tblGrid>
              <a:tr h="352783">
                <a:tc>
                  <a:txBody>
                    <a:bodyPr/>
                    <a:lstStyle/>
                    <a:p>
                      <a:pPr marL="0" indent="0" algn="ctr">
                        <a:lnSpc>
                          <a:spcPct val="107000"/>
                        </a:lnSpc>
                        <a:spcAft>
                          <a:spcPts val="800"/>
                        </a:spcAft>
                      </a:pPr>
                      <a:r>
                        <a:rPr lang="en-IN" sz="1100" dirty="0">
                          <a:effectLst/>
                        </a:rPr>
                        <a:t>Radiologist Identity</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07000"/>
                        </a:lnSpc>
                        <a:spcAft>
                          <a:spcPts val="800"/>
                        </a:spcAft>
                      </a:pPr>
                      <a:r>
                        <a:rPr lang="en-IN" sz="1100" dirty="0">
                          <a:effectLst/>
                        </a:rPr>
                        <a:t>Aggregate mAP of five models </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3706573"/>
                  </a:ext>
                </a:extLst>
              </a:tr>
              <a:tr h="154447">
                <a:tc>
                  <a:txBody>
                    <a:bodyPr/>
                    <a:lstStyle/>
                    <a:p>
                      <a:pPr indent="183515" algn="ctr">
                        <a:lnSpc>
                          <a:spcPct val="107000"/>
                        </a:lnSpc>
                        <a:spcAft>
                          <a:spcPts val="800"/>
                        </a:spcAft>
                      </a:pPr>
                      <a:r>
                        <a:rPr lang="en-IN" sz="1100" b="0" dirty="0">
                          <a:effectLst/>
                        </a:rPr>
                        <a:t>R 8</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0.99</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30755"/>
                  </a:ext>
                </a:extLst>
              </a:tr>
              <a:tr h="154447">
                <a:tc>
                  <a:txBody>
                    <a:bodyPr/>
                    <a:lstStyle/>
                    <a:p>
                      <a:pPr indent="183515" algn="ctr">
                        <a:lnSpc>
                          <a:spcPct val="107000"/>
                        </a:lnSpc>
                        <a:spcAft>
                          <a:spcPts val="800"/>
                        </a:spcAft>
                      </a:pPr>
                      <a:r>
                        <a:rPr lang="en-IN" sz="1100" b="0" dirty="0">
                          <a:effectLst/>
                        </a:rPr>
                        <a:t>R 9</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0.95</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57326"/>
                  </a:ext>
                </a:extLst>
              </a:tr>
              <a:tr h="154447">
                <a:tc>
                  <a:txBody>
                    <a:bodyPr/>
                    <a:lstStyle/>
                    <a:p>
                      <a:pPr indent="183515" algn="ctr">
                        <a:lnSpc>
                          <a:spcPct val="107000"/>
                        </a:lnSpc>
                        <a:spcAft>
                          <a:spcPts val="800"/>
                        </a:spcAft>
                      </a:pPr>
                      <a:r>
                        <a:rPr lang="en-IN" sz="1100" b="0" dirty="0">
                          <a:effectLst/>
                        </a:rPr>
                        <a:t>R 10</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0.97</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799494"/>
                  </a:ext>
                </a:extLst>
              </a:tr>
              <a:tr h="154447">
                <a:tc>
                  <a:txBody>
                    <a:bodyPr/>
                    <a:lstStyle/>
                    <a:p>
                      <a:pPr indent="183515" algn="ctr">
                        <a:lnSpc>
                          <a:spcPct val="107000"/>
                        </a:lnSpc>
                        <a:spcAft>
                          <a:spcPts val="800"/>
                        </a:spcAft>
                      </a:pPr>
                      <a:r>
                        <a:rPr lang="en-IN" sz="1100" b="0" dirty="0">
                          <a:effectLst/>
                        </a:rPr>
                        <a:t>R 11</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0.37</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381291"/>
                  </a:ext>
                </a:extLst>
              </a:tr>
              <a:tr h="154447">
                <a:tc>
                  <a:txBody>
                    <a:bodyPr/>
                    <a:lstStyle/>
                    <a:p>
                      <a:pPr indent="183515" algn="ctr">
                        <a:lnSpc>
                          <a:spcPct val="107000"/>
                        </a:lnSpc>
                        <a:spcAft>
                          <a:spcPts val="800"/>
                        </a:spcAft>
                      </a:pPr>
                      <a:r>
                        <a:rPr lang="en-IN" sz="1100" b="0" dirty="0">
                          <a:effectLst/>
                        </a:rPr>
                        <a:t>R 12</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0.01</a:t>
                      </a:r>
                      <a:endParaRPr lang="en-IN" sz="11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341224"/>
                  </a:ext>
                </a:extLst>
              </a:tr>
              <a:tr h="154447">
                <a:tc>
                  <a:txBody>
                    <a:bodyPr/>
                    <a:lstStyle/>
                    <a:p>
                      <a:pPr indent="183515" algn="ctr">
                        <a:lnSpc>
                          <a:spcPct val="107000"/>
                        </a:lnSpc>
                        <a:spcAft>
                          <a:spcPts val="800"/>
                        </a:spcAft>
                      </a:pPr>
                      <a:r>
                        <a:rPr lang="en-IN" sz="1100" b="0" dirty="0">
                          <a:effectLst/>
                        </a:rPr>
                        <a:t>R 13</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0.51</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550046"/>
                  </a:ext>
                </a:extLst>
              </a:tr>
              <a:tr h="154447">
                <a:tc>
                  <a:txBody>
                    <a:bodyPr/>
                    <a:lstStyle/>
                    <a:p>
                      <a:pPr indent="183515" algn="ctr">
                        <a:lnSpc>
                          <a:spcPct val="107000"/>
                        </a:lnSpc>
                        <a:spcAft>
                          <a:spcPts val="800"/>
                        </a:spcAft>
                      </a:pPr>
                      <a:r>
                        <a:rPr lang="en-IN" sz="1100" b="0" dirty="0">
                          <a:effectLst/>
                        </a:rPr>
                        <a:t>R 14</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0.52</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386704"/>
                  </a:ext>
                </a:extLst>
              </a:tr>
              <a:tr h="154447">
                <a:tc>
                  <a:txBody>
                    <a:bodyPr/>
                    <a:lstStyle/>
                    <a:p>
                      <a:pPr indent="183515" algn="ctr">
                        <a:lnSpc>
                          <a:spcPct val="107000"/>
                        </a:lnSpc>
                        <a:spcAft>
                          <a:spcPts val="800"/>
                        </a:spcAft>
                      </a:pPr>
                      <a:r>
                        <a:rPr lang="en-IN" sz="1100" b="0" dirty="0">
                          <a:effectLst/>
                        </a:rPr>
                        <a:t>R 15</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0.27</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278"/>
                  </a:ext>
                </a:extLst>
              </a:tr>
              <a:tr h="154447">
                <a:tc>
                  <a:txBody>
                    <a:bodyPr/>
                    <a:lstStyle/>
                    <a:p>
                      <a:pPr indent="183515" algn="ctr">
                        <a:lnSpc>
                          <a:spcPct val="107000"/>
                        </a:lnSpc>
                        <a:spcAft>
                          <a:spcPts val="800"/>
                        </a:spcAft>
                      </a:pPr>
                      <a:r>
                        <a:rPr lang="en-IN" sz="1100" b="0" dirty="0">
                          <a:effectLst/>
                        </a:rPr>
                        <a:t>R 16</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0.50</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2014636"/>
                  </a:ext>
                </a:extLst>
              </a:tr>
              <a:tr h="154447">
                <a:tc>
                  <a:txBody>
                    <a:bodyPr/>
                    <a:lstStyle/>
                    <a:p>
                      <a:pPr indent="183515" algn="ctr">
                        <a:lnSpc>
                          <a:spcPct val="107000"/>
                        </a:lnSpc>
                        <a:spcAft>
                          <a:spcPts val="800"/>
                        </a:spcAft>
                      </a:pPr>
                      <a:r>
                        <a:rPr lang="en-IN" sz="1100" b="0" dirty="0">
                          <a:effectLst/>
                        </a:rPr>
                        <a:t>R 17</a:t>
                      </a:r>
                      <a:endParaRPr lang="en-IN" sz="11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0.44</a:t>
                      </a:r>
                      <a:endParaRPr lang="en-IN" sz="11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55543"/>
                  </a:ext>
                </a:extLst>
              </a:tr>
            </a:tbl>
          </a:graphicData>
        </a:graphic>
      </p:graphicFrame>
    </p:spTree>
    <p:extLst>
      <p:ext uri="{BB962C8B-B14F-4D97-AF65-F5344CB8AC3E}">
        <p14:creationId xmlns:p14="http://schemas.microsoft.com/office/powerpoint/2010/main" val="231702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Introduction</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36382ECA-D6CF-4538-9AF6-AADD52121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3B60E25-E753-4CB0-9195-F7751A454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37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Stage 2 YoloV5</a:t>
            </a:r>
            <a:endParaRPr sz="1600" dirty="0"/>
          </a:p>
        </p:txBody>
      </p:sp>
      <p:sp>
        <p:nvSpPr>
          <p:cNvPr id="96" name="Google Shape;96;p14"/>
          <p:cNvSpPr txBox="1"/>
          <p:nvPr/>
        </p:nvSpPr>
        <p:spPr>
          <a:xfrm>
            <a:off x="1485901" y="1194869"/>
            <a:ext cx="6821098"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Images from R8, R9 and R10 radiologists are removed from previous five folds  </a:t>
            </a:r>
          </a:p>
          <a:p>
            <a:pPr marL="342900" indent="-342900">
              <a:lnSpc>
                <a:spcPct val="200000"/>
              </a:lnSpc>
              <a:buFont typeface="Wingdings" panose="05000000000000000000" pitchFamily="2" charset="2"/>
              <a:buChar char="Ø"/>
            </a:pPr>
            <a:r>
              <a:rPr lang="en-US" dirty="0"/>
              <a:t>Remaining annotated boxes was tripled using different three variants </a:t>
            </a:r>
          </a:p>
          <a:p>
            <a:pPr marL="342900" indent="-342900">
              <a:lnSpc>
                <a:spcPct val="200000"/>
              </a:lnSpc>
              <a:buFont typeface="Wingdings" panose="05000000000000000000" pitchFamily="2" charset="2"/>
              <a:buChar char="Ø"/>
            </a:pPr>
            <a:r>
              <a:rPr lang="en-US" dirty="0"/>
              <a:t>Trained updated dataset with YoloV5 model using K Fold method</a:t>
            </a:r>
          </a:p>
          <a:p>
            <a:pPr marL="342900" indent="-342900">
              <a:lnSpc>
                <a:spcPct val="200000"/>
              </a:lnSpc>
              <a:buFont typeface="Wingdings" panose="05000000000000000000" pitchFamily="2" charset="2"/>
              <a:buChar char="Ø"/>
            </a:pPr>
            <a:r>
              <a:rPr lang="en-US" dirty="0"/>
              <a:t>Used previous pretrained model to training stage 2 K fold YoloV5 models</a:t>
            </a:r>
          </a:p>
          <a:p>
            <a:pPr marL="342900" indent="-342900">
              <a:lnSpc>
                <a:spcPct val="200000"/>
              </a:lnSpc>
              <a:buFont typeface="Wingdings" panose="05000000000000000000" pitchFamily="2" charset="2"/>
              <a:buChar char="Ø"/>
            </a:pPr>
            <a:r>
              <a:rPr lang="en-US" dirty="0"/>
              <a:t>Used same hyperparameters as previous </a:t>
            </a:r>
            <a:endParaRPr lang="en-IN" dirty="0"/>
          </a:p>
          <a:p>
            <a:pPr marL="342900" indent="-342900">
              <a:lnSpc>
                <a:spcPct val="200000"/>
              </a:lnSpc>
              <a:buFont typeface="Wingdings" panose="05000000000000000000" pitchFamily="2" charset="2"/>
              <a:buChar char="Ø"/>
            </a:pPr>
            <a:endParaRPr lang="en-IN"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27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Stage 2 Results</a:t>
            </a:r>
            <a:endParaRPr sz="1600" dirty="0"/>
          </a:p>
        </p:txBody>
      </p:sp>
      <p:sp>
        <p:nvSpPr>
          <p:cNvPr id="96" name="Google Shape;96;p14"/>
          <p:cNvSpPr txBox="1"/>
          <p:nvPr/>
        </p:nvSpPr>
        <p:spPr>
          <a:xfrm>
            <a:off x="1485901" y="2715068"/>
            <a:ext cx="4535071" cy="2299422"/>
          </a:xfrm>
          <a:prstGeom prst="rect">
            <a:avLst/>
          </a:prstGeom>
          <a:noFill/>
          <a:ln>
            <a:noFill/>
          </a:ln>
        </p:spPr>
        <p:txBody>
          <a:bodyPr spcFirstLastPara="1" wrap="square" lIns="68569" tIns="34275" rIns="68569" bIns="34275" anchor="t" anchorCtr="0">
            <a:noAutofit/>
          </a:bodyPr>
          <a:lstStyle/>
          <a:p>
            <a:pPr marL="285750" indent="-285750">
              <a:lnSpc>
                <a:spcPct val="200000"/>
              </a:lnSpc>
              <a:buFont typeface="Wingdings" panose="05000000000000000000" pitchFamily="2" charset="2"/>
              <a:buChar char="Ø"/>
            </a:pPr>
            <a:r>
              <a:rPr lang="en-US" sz="1400" dirty="0"/>
              <a:t>Used WBF </a:t>
            </a:r>
            <a:r>
              <a:rPr lang="en-US" dirty="0"/>
              <a:t>ensemble </a:t>
            </a:r>
            <a:r>
              <a:rPr lang="en-US" sz="1400" dirty="0"/>
              <a:t>to merge all generated results</a:t>
            </a:r>
            <a:r>
              <a:rPr lang="en-IN" sz="1400" dirty="0"/>
              <a:t> </a:t>
            </a:r>
            <a:r>
              <a:rPr lang="en-IN" dirty="0"/>
              <a:t>achieved 0.212 score on Kaggle</a:t>
            </a:r>
          </a:p>
          <a:p>
            <a:pPr marL="285750" indent="-285750">
              <a:lnSpc>
                <a:spcPct val="200000"/>
              </a:lnSpc>
              <a:buFont typeface="Wingdings" panose="05000000000000000000" pitchFamily="2" charset="2"/>
              <a:buChar char="Ø"/>
            </a:pPr>
            <a:r>
              <a:rPr lang="en-IN" dirty="0"/>
              <a:t>mAP of rest of radiologist improved </a:t>
            </a:r>
          </a:p>
          <a:p>
            <a:pPr marL="285750" indent="-285750">
              <a:lnSpc>
                <a:spcPct val="200000"/>
              </a:lnSpc>
              <a:buFont typeface="Wingdings" panose="05000000000000000000" pitchFamily="2" charset="2"/>
              <a:buChar char="Ø"/>
            </a:pPr>
            <a:r>
              <a:rPr lang="en-IN" dirty="0"/>
              <a:t>Overall performance of the model decreased</a:t>
            </a:r>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F162392-D638-4FD4-917E-57197A3245EA}"/>
              </a:ext>
            </a:extLst>
          </p:cNvPr>
          <p:cNvGraphicFramePr>
            <a:graphicFrameLocks noGrp="1"/>
          </p:cNvGraphicFramePr>
          <p:nvPr>
            <p:extLst>
              <p:ext uri="{D42A27DB-BD31-4B8C-83A1-F6EECF244321}">
                <p14:modId xmlns:p14="http://schemas.microsoft.com/office/powerpoint/2010/main" val="2740129670"/>
              </p:ext>
            </p:extLst>
          </p:nvPr>
        </p:nvGraphicFramePr>
        <p:xfrm>
          <a:off x="1485900" y="1194869"/>
          <a:ext cx="6821097" cy="1520199"/>
        </p:xfrm>
        <a:graphic>
          <a:graphicData uri="http://schemas.openxmlformats.org/drawingml/2006/table">
            <a:tbl>
              <a:tblPr firstRow="1" bandRow="1">
                <a:tableStyleId>{3C2FFA5D-87B4-456A-9821-1D502468CF0F}</a:tableStyleId>
              </a:tblPr>
              <a:tblGrid>
                <a:gridCol w="1777805">
                  <a:extLst>
                    <a:ext uri="{9D8B030D-6E8A-4147-A177-3AD203B41FA5}">
                      <a16:colId xmlns:a16="http://schemas.microsoft.com/office/drawing/2014/main" val="3444698139"/>
                    </a:ext>
                  </a:extLst>
                </a:gridCol>
                <a:gridCol w="3271057">
                  <a:extLst>
                    <a:ext uri="{9D8B030D-6E8A-4147-A177-3AD203B41FA5}">
                      <a16:colId xmlns:a16="http://schemas.microsoft.com/office/drawing/2014/main" val="82319350"/>
                    </a:ext>
                  </a:extLst>
                </a:gridCol>
                <a:gridCol w="1772235">
                  <a:extLst>
                    <a:ext uri="{9D8B030D-6E8A-4147-A177-3AD203B41FA5}">
                      <a16:colId xmlns:a16="http://schemas.microsoft.com/office/drawing/2014/main" val="186980561"/>
                    </a:ext>
                  </a:extLst>
                </a:gridCol>
              </a:tblGrid>
              <a:tr h="204047">
                <a:tc>
                  <a:txBody>
                    <a:bodyPr/>
                    <a:lstStyle/>
                    <a:p>
                      <a:pPr indent="183515" algn="ctr">
                        <a:lnSpc>
                          <a:spcPct val="107000"/>
                        </a:lnSpc>
                        <a:spcAft>
                          <a:spcPts val="800"/>
                        </a:spcAft>
                      </a:pPr>
                      <a:r>
                        <a:rPr lang="en-IN" sz="1100" dirty="0">
                          <a:effectLst/>
                        </a:rPr>
                        <a:t>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6350" algn="ctr">
                        <a:lnSpc>
                          <a:spcPct val="107000"/>
                        </a:lnSpc>
                        <a:spcAft>
                          <a:spcPts val="800"/>
                        </a:spcAft>
                      </a:pPr>
                      <a:r>
                        <a:rPr lang="en-IN" sz="1100" dirty="0">
                          <a:effectLst/>
                        </a:rPr>
                        <a:t>Models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Best validation mAP</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8270684"/>
                  </a:ext>
                </a:extLst>
              </a:tr>
              <a:tr h="209323">
                <a:tc rowSpan="6">
                  <a:txBody>
                    <a:bodyPr/>
                    <a:lstStyle/>
                    <a:p>
                      <a:pPr indent="183515" algn="ctr">
                        <a:lnSpc>
                          <a:spcPct val="107000"/>
                        </a:lnSpc>
                        <a:spcAft>
                          <a:spcPts val="800"/>
                        </a:spcAft>
                      </a:pPr>
                      <a:r>
                        <a:rPr lang="en-IN" sz="1100" dirty="0">
                          <a:effectLst/>
                        </a:rPr>
                        <a:t>Stage 2 YoloV5</a:t>
                      </a:r>
                    </a:p>
                    <a:p>
                      <a:pPr indent="183515" algn="ctr">
                        <a:lnSpc>
                          <a:spcPct val="107000"/>
                        </a:lnSpc>
                        <a:spcAft>
                          <a:spcPts val="800"/>
                        </a:spcAft>
                      </a:pPr>
                      <a:r>
                        <a:rPr lang="en-IN" sz="1100" dirty="0">
                          <a:effectLst/>
                        </a:rPr>
                        <a:t>Method</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Stage2 KModel 1</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0.1665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087006"/>
                  </a:ext>
                </a:extLst>
              </a:tr>
              <a:tr h="209323">
                <a:tc vMerge="1">
                  <a:txBody>
                    <a:bodyPr/>
                    <a:lstStyle/>
                    <a:p>
                      <a:endParaRPr lang="en-IN"/>
                    </a:p>
                  </a:txBody>
                  <a:tcPr/>
                </a:tc>
                <a:tc>
                  <a:txBody>
                    <a:bodyPr/>
                    <a:lstStyle/>
                    <a:p>
                      <a:pPr indent="183515" algn="ctr">
                        <a:lnSpc>
                          <a:spcPct val="107000"/>
                        </a:lnSpc>
                        <a:spcAft>
                          <a:spcPts val="800"/>
                        </a:spcAft>
                      </a:pPr>
                      <a:r>
                        <a:rPr lang="en-IN" sz="1100" dirty="0">
                          <a:effectLst/>
                        </a:rPr>
                        <a:t>Stage2 KModel 2</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0.2148</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436510"/>
                  </a:ext>
                </a:extLst>
              </a:tr>
              <a:tr h="209323">
                <a:tc vMerge="1">
                  <a:txBody>
                    <a:bodyPr/>
                    <a:lstStyle/>
                    <a:p>
                      <a:endParaRPr lang="en-IN"/>
                    </a:p>
                  </a:txBody>
                  <a:tcPr/>
                </a:tc>
                <a:tc>
                  <a:txBody>
                    <a:bodyPr/>
                    <a:lstStyle/>
                    <a:p>
                      <a:pPr indent="183515" algn="ctr">
                        <a:lnSpc>
                          <a:spcPct val="107000"/>
                        </a:lnSpc>
                        <a:spcAft>
                          <a:spcPts val="800"/>
                        </a:spcAft>
                      </a:pPr>
                      <a:r>
                        <a:rPr lang="en-IN" sz="1100" dirty="0">
                          <a:effectLst/>
                        </a:rPr>
                        <a:t>Stage2 KModel 3</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a:effectLst/>
                        </a:rPr>
                        <a:t>0.2027</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424539"/>
                  </a:ext>
                </a:extLst>
              </a:tr>
              <a:tr h="209323">
                <a:tc vMerge="1">
                  <a:txBody>
                    <a:bodyPr/>
                    <a:lstStyle/>
                    <a:p>
                      <a:endParaRPr lang="en-IN"/>
                    </a:p>
                  </a:txBody>
                  <a:tcPr/>
                </a:tc>
                <a:tc>
                  <a:txBody>
                    <a:bodyPr/>
                    <a:lstStyle/>
                    <a:p>
                      <a:pPr indent="183515" algn="ctr">
                        <a:lnSpc>
                          <a:spcPct val="107000"/>
                        </a:lnSpc>
                        <a:spcAft>
                          <a:spcPts val="800"/>
                        </a:spcAft>
                      </a:pPr>
                      <a:r>
                        <a:rPr lang="en-IN" sz="1100" dirty="0">
                          <a:effectLst/>
                        </a:rPr>
                        <a:t>Stage2 KModel 4</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0.1370</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100948"/>
                  </a:ext>
                </a:extLst>
              </a:tr>
              <a:tr h="209323">
                <a:tc vMerge="1">
                  <a:txBody>
                    <a:bodyPr/>
                    <a:lstStyle/>
                    <a:p>
                      <a:endParaRPr lang="en-IN"/>
                    </a:p>
                  </a:txBody>
                  <a:tcPr/>
                </a:tc>
                <a:tc>
                  <a:txBody>
                    <a:bodyPr/>
                    <a:lstStyle/>
                    <a:p>
                      <a:pPr indent="183515" algn="ctr">
                        <a:lnSpc>
                          <a:spcPct val="107000"/>
                        </a:lnSpc>
                        <a:spcAft>
                          <a:spcPts val="800"/>
                        </a:spcAft>
                      </a:pPr>
                      <a:r>
                        <a:rPr lang="en-IN" sz="1100">
                          <a:effectLst/>
                        </a:rPr>
                        <a:t>Stage2 KModel 5</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dirty="0">
                          <a:effectLst/>
                        </a:rPr>
                        <a:t>0.2436</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551131"/>
                  </a:ext>
                </a:extLst>
              </a:tr>
              <a:tr h="269537">
                <a:tc vMerge="1">
                  <a:txBody>
                    <a:bodyPr/>
                    <a:lstStyle/>
                    <a:p>
                      <a:endParaRPr lang="en-IN"/>
                    </a:p>
                  </a:txBody>
                  <a:tcPr/>
                </a:tc>
                <a:tc>
                  <a:txBody>
                    <a:bodyPr/>
                    <a:lstStyle/>
                    <a:p>
                      <a:pPr indent="183515" algn="ctr">
                        <a:lnSpc>
                          <a:spcPct val="107000"/>
                        </a:lnSpc>
                        <a:spcAft>
                          <a:spcPts val="800"/>
                        </a:spcAft>
                      </a:pPr>
                      <a:r>
                        <a:rPr lang="en-IN" sz="1100" dirty="0">
                          <a:effectLst/>
                        </a:rPr>
                        <a:t>Ensemble five models (Kaggle Test mAP)</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100" b="1" dirty="0">
                          <a:effectLst/>
                        </a:rPr>
                        <a:t>0.212</a:t>
                      </a:r>
                      <a:endParaRPr lang="en-IN"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514" marR="615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1921234"/>
                  </a:ext>
                </a:extLst>
              </a:tr>
            </a:tbl>
          </a:graphicData>
        </a:graphic>
      </p:graphicFrame>
      <p:graphicFrame>
        <p:nvGraphicFramePr>
          <p:cNvPr id="3" name="Table 2">
            <a:extLst>
              <a:ext uri="{FF2B5EF4-FFF2-40B4-BE49-F238E27FC236}">
                <a16:creationId xmlns:a16="http://schemas.microsoft.com/office/drawing/2014/main" id="{D5ED4EB9-0944-4425-B4B0-8461B2BE86BB}"/>
              </a:ext>
            </a:extLst>
          </p:cNvPr>
          <p:cNvGraphicFramePr>
            <a:graphicFrameLocks noGrp="1"/>
          </p:cNvGraphicFramePr>
          <p:nvPr>
            <p:extLst>
              <p:ext uri="{D42A27DB-BD31-4B8C-83A1-F6EECF244321}">
                <p14:modId xmlns:p14="http://schemas.microsoft.com/office/powerpoint/2010/main" val="3786914841"/>
              </p:ext>
            </p:extLst>
          </p:nvPr>
        </p:nvGraphicFramePr>
        <p:xfrm>
          <a:off x="6020972" y="2874094"/>
          <a:ext cx="2286024" cy="1827039"/>
        </p:xfrm>
        <a:graphic>
          <a:graphicData uri="http://schemas.openxmlformats.org/drawingml/2006/table">
            <a:tbl>
              <a:tblPr firstRow="1" firstCol="1" bandRow="1">
                <a:tableStyleId>{775DCB02-9BB8-47FD-8907-85C794F793BA}</a:tableStyleId>
              </a:tblPr>
              <a:tblGrid>
                <a:gridCol w="991773">
                  <a:extLst>
                    <a:ext uri="{9D8B030D-6E8A-4147-A177-3AD203B41FA5}">
                      <a16:colId xmlns:a16="http://schemas.microsoft.com/office/drawing/2014/main" val="2427954282"/>
                    </a:ext>
                  </a:extLst>
                </a:gridCol>
                <a:gridCol w="1294251">
                  <a:extLst>
                    <a:ext uri="{9D8B030D-6E8A-4147-A177-3AD203B41FA5}">
                      <a16:colId xmlns:a16="http://schemas.microsoft.com/office/drawing/2014/main" val="2727761520"/>
                    </a:ext>
                  </a:extLst>
                </a:gridCol>
              </a:tblGrid>
              <a:tr h="430630">
                <a:tc>
                  <a:txBody>
                    <a:bodyPr/>
                    <a:lstStyle/>
                    <a:p>
                      <a:pPr marL="0" indent="0" algn="ctr">
                        <a:lnSpc>
                          <a:spcPct val="107000"/>
                        </a:lnSpc>
                        <a:spcAft>
                          <a:spcPts val="800"/>
                        </a:spcAft>
                      </a:pPr>
                      <a:r>
                        <a:rPr lang="en-IN" sz="1200" dirty="0">
                          <a:effectLst/>
                        </a:rPr>
                        <a:t>Radiologist Identity</a:t>
                      </a:r>
                      <a:endParaRPr lang="en-IN" sz="12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07000"/>
                        </a:lnSpc>
                        <a:spcAft>
                          <a:spcPts val="800"/>
                        </a:spcAft>
                      </a:pPr>
                      <a:r>
                        <a:rPr lang="en-IN" sz="1200" dirty="0">
                          <a:effectLst/>
                        </a:rPr>
                        <a:t>Aggregate mAP of five models </a:t>
                      </a:r>
                      <a:endParaRPr lang="en-IN" sz="12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814035"/>
                  </a:ext>
                </a:extLst>
              </a:tr>
              <a:tr h="199487">
                <a:tc>
                  <a:txBody>
                    <a:bodyPr/>
                    <a:lstStyle/>
                    <a:p>
                      <a:pPr indent="183515" algn="ctr">
                        <a:lnSpc>
                          <a:spcPct val="107000"/>
                        </a:lnSpc>
                        <a:spcAft>
                          <a:spcPts val="800"/>
                        </a:spcAft>
                      </a:pPr>
                      <a:r>
                        <a:rPr lang="en-IN" sz="1200" b="0">
                          <a:effectLst/>
                        </a:rPr>
                        <a:t>R 11</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a:effectLst/>
                        </a:rPr>
                        <a:t>0.55</a:t>
                      </a:r>
                      <a:endParaRPr lang="en-IN" sz="12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582638"/>
                  </a:ext>
                </a:extLst>
              </a:tr>
              <a:tr h="199487">
                <a:tc>
                  <a:txBody>
                    <a:bodyPr/>
                    <a:lstStyle/>
                    <a:p>
                      <a:pPr indent="183515" algn="ctr">
                        <a:lnSpc>
                          <a:spcPct val="107000"/>
                        </a:lnSpc>
                        <a:spcAft>
                          <a:spcPts val="800"/>
                        </a:spcAft>
                      </a:pPr>
                      <a:r>
                        <a:rPr lang="en-IN" sz="1200" b="0">
                          <a:effectLst/>
                        </a:rPr>
                        <a:t>R 12</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a:effectLst/>
                        </a:rPr>
                        <a:t>0.35</a:t>
                      </a:r>
                      <a:endParaRPr lang="en-IN" sz="12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861716"/>
                  </a:ext>
                </a:extLst>
              </a:tr>
              <a:tr h="199487">
                <a:tc>
                  <a:txBody>
                    <a:bodyPr/>
                    <a:lstStyle/>
                    <a:p>
                      <a:pPr indent="183515" algn="ctr">
                        <a:lnSpc>
                          <a:spcPct val="107000"/>
                        </a:lnSpc>
                        <a:spcAft>
                          <a:spcPts val="800"/>
                        </a:spcAft>
                      </a:pPr>
                      <a:r>
                        <a:rPr lang="en-IN" sz="1200" b="0">
                          <a:effectLst/>
                        </a:rPr>
                        <a:t>R 13</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a:effectLst/>
                        </a:rPr>
                        <a:t>0.48</a:t>
                      </a:r>
                      <a:endParaRPr lang="en-IN" sz="12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800309"/>
                  </a:ext>
                </a:extLst>
              </a:tr>
              <a:tr h="199487">
                <a:tc>
                  <a:txBody>
                    <a:bodyPr/>
                    <a:lstStyle/>
                    <a:p>
                      <a:pPr indent="183515" algn="ctr">
                        <a:lnSpc>
                          <a:spcPct val="107000"/>
                        </a:lnSpc>
                        <a:spcAft>
                          <a:spcPts val="800"/>
                        </a:spcAft>
                      </a:pPr>
                      <a:r>
                        <a:rPr lang="en-IN" sz="1200" b="0">
                          <a:effectLst/>
                        </a:rPr>
                        <a:t>R 14</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a:effectLst/>
                        </a:rPr>
                        <a:t>0.62</a:t>
                      </a:r>
                      <a:endParaRPr lang="en-IN" sz="12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44300"/>
                  </a:ext>
                </a:extLst>
              </a:tr>
              <a:tr h="199487">
                <a:tc>
                  <a:txBody>
                    <a:bodyPr/>
                    <a:lstStyle/>
                    <a:p>
                      <a:pPr indent="183515" algn="ctr">
                        <a:lnSpc>
                          <a:spcPct val="107000"/>
                        </a:lnSpc>
                        <a:spcAft>
                          <a:spcPts val="800"/>
                        </a:spcAft>
                      </a:pPr>
                      <a:r>
                        <a:rPr lang="en-IN" sz="1200" b="0">
                          <a:effectLst/>
                        </a:rPr>
                        <a:t>R 15</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a:effectLst/>
                        </a:rPr>
                        <a:t>0.34</a:t>
                      </a:r>
                      <a:endParaRPr lang="en-IN" sz="120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662684"/>
                  </a:ext>
                </a:extLst>
              </a:tr>
              <a:tr h="199487">
                <a:tc>
                  <a:txBody>
                    <a:bodyPr/>
                    <a:lstStyle/>
                    <a:p>
                      <a:pPr indent="183515" algn="ctr">
                        <a:lnSpc>
                          <a:spcPct val="107000"/>
                        </a:lnSpc>
                        <a:spcAft>
                          <a:spcPts val="800"/>
                        </a:spcAft>
                      </a:pPr>
                      <a:r>
                        <a:rPr lang="en-IN" sz="1200" b="0">
                          <a:effectLst/>
                        </a:rPr>
                        <a:t>R 16</a:t>
                      </a:r>
                      <a:endParaRPr lang="en-IN" sz="1200" b="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dirty="0">
                          <a:effectLst/>
                        </a:rPr>
                        <a:t>0.50</a:t>
                      </a:r>
                      <a:endParaRPr lang="en-IN" sz="12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445749"/>
                  </a:ext>
                </a:extLst>
              </a:tr>
              <a:tr h="199487">
                <a:tc>
                  <a:txBody>
                    <a:bodyPr/>
                    <a:lstStyle/>
                    <a:p>
                      <a:pPr indent="183515" algn="ctr">
                        <a:lnSpc>
                          <a:spcPct val="107000"/>
                        </a:lnSpc>
                        <a:spcAft>
                          <a:spcPts val="800"/>
                        </a:spcAft>
                      </a:pPr>
                      <a:r>
                        <a:rPr lang="en-IN" sz="1200" b="0" dirty="0">
                          <a:effectLst/>
                        </a:rPr>
                        <a:t>R 17</a:t>
                      </a:r>
                      <a:endParaRPr lang="en-IN" sz="1200" b="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83515" algn="ctr">
                        <a:lnSpc>
                          <a:spcPct val="107000"/>
                        </a:lnSpc>
                        <a:spcAft>
                          <a:spcPts val="800"/>
                        </a:spcAft>
                      </a:pPr>
                      <a:r>
                        <a:rPr lang="en-IN" sz="1200" dirty="0">
                          <a:effectLst/>
                        </a:rPr>
                        <a:t>0.45</a:t>
                      </a:r>
                      <a:endParaRPr lang="en-IN" sz="1200" dirty="0">
                        <a:solidFill>
                          <a:srgbClr val="7B7B7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667436"/>
                  </a:ext>
                </a:extLst>
              </a:tr>
            </a:tbl>
          </a:graphicData>
        </a:graphic>
      </p:graphicFrame>
    </p:spTree>
    <p:extLst>
      <p:ext uri="{BB962C8B-B14F-4D97-AF65-F5344CB8AC3E}">
        <p14:creationId xmlns:p14="http://schemas.microsoft.com/office/powerpoint/2010/main" val="3945718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99E93-5090-4871-8F74-9FC54CEDACEF}"/>
              </a:ext>
            </a:extLst>
          </p:cNvPr>
          <p:cNvSpPr>
            <a:spLocks noGrp="1"/>
          </p:cNvSpPr>
          <p:nvPr>
            <p:ph type="body" idx="1"/>
          </p:nvPr>
        </p:nvSpPr>
        <p:spPr>
          <a:xfrm>
            <a:off x="1616475" y="0"/>
            <a:ext cx="5910900" cy="3769800"/>
          </a:xfrm>
        </p:spPr>
        <p:txBody>
          <a:bodyPr/>
          <a:lstStyle/>
          <a:p>
            <a:pPr marL="38100" indent="0">
              <a:buNone/>
            </a:pPr>
            <a:r>
              <a:rPr lang="en-US" sz="4800" b="1" i="0" dirty="0"/>
              <a:t>Faster RCNN Object Detection</a:t>
            </a:r>
            <a:endParaRPr lang="en-IN" sz="1600" b="1" i="0" dirty="0"/>
          </a:p>
        </p:txBody>
      </p:sp>
      <p:pic>
        <p:nvPicPr>
          <p:cNvPr id="3" name="Picture 2">
            <a:extLst>
              <a:ext uri="{FF2B5EF4-FFF2-40B4-BE49-F238E27FC236}">
                <a16:creationId xmlns:a16="http://schemas.microsoft.com/office/drawing/2014/main" id="{58EEC0E1-283E-4402-B602-33B9DF6E6EF7}"/>
              </a:ext>
            </a:extLst>
          </p:cNvPr>
          <p:cNvPicPr>
            <a:picLocks noChangeAspect="1"/>
          </p:cNvPicPr>
          <p:nvPr/>
        </p:nvPicPr>
        <p:blipFill>
          <a:blip r:embed="rId3"/>
          <a:stretch>
            <a:fillRect/>
          </a:stretch>
        </p:blipFill>
        <p:spPr>
          <a:xfrm>
            <a:off x="4240971" y="3906960"/>
            <a:ext cx="661908" cy="514817"/>
          </a:xfrm>
          <a:prstGeom prst="rect">
            <a:avLst/>
          </a:prstGeom>
        </p:spPr>
      </p:pic>
      <p:pic>
        <p:nvPicPr>
          <p:cNvPr id="4" name="Picture 3" descr="Image result for transparent iit madras logo">
            <a:extLst>
              <a:ext uri="{FF2B5EF4-FFF2-40B4-BE49-F238E27FC236}">
                <a16:creationId xmlns:a16="http://schemas.microsoft.com/office/drawing/2014/main" id="{69716C9E-26C6-4644-B328-19442D5E7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230" y="3906960"/>
            <a:ext cx="1096092" cy="1083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9EF4AF-C54C-435A-88D2-DEE86E49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78" y="4204946"/>
            <a:ext cx="1095942" cy="4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67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Faster RCNN </a:t>
            </a:r>
            <a:endParaRPr lang="en-IN" sz="1100" dirty="0"/>
          </a:p>
        </p:txBody>
      </p:sp>
      <p:sp>
        <p:nvSpPr>
          <p:cNvPr id="89" name="Google Shape;89;p13"/>
          <p:cNvSpPr txBox="1"/>
          <p:nvPr/>
        </p:nvSpPr>
        <p:spPr>
          <a:xfrm>
            <a:off x="1485900" y="1331562"/>
            <a:ext cx="4753122" cy="3811938"/>
          </a:xfrm>
          <a:prstGeom prst="rect">
            <a:avLst/>
          </a:prstGeom>
          <a:noFill/>
          <a:ln>
            <a:noFill/>
          </a:ln>
        </p:spPr>
        <p:txBody>
          <a:bodyPr spcFirstLastPara="1" wrap="square" lIns="68569" tIns="34275" rIns="68569" bIns="34275" anchor="t" anchorCtr="0">
            <a:noAutofit/>
          </a:bodyPr>
          <a:lstStyle/>
          <a:p>
            <a:pPr marL="285750" indent="-285750">
              <a:lnSpc>
                <a:spcPct val="200000"/>
              </a:lnSpc>
              <a:buFont typeface="Wingdings" panose="05000000000000000000" pitchFamily="2" charset="2"/>
              <a:buChar char="Ø"/>
            </a:pPr>
            <a:r>
              <a:rPr lang="en-US" dirty="0"/>
              <a:t>Used DICOM Images for training Faster RCNN model</a:t>
            </a:r>
          </a:p>
          <a:p>
            <a:pPr marL="285750" indent="-285750">
              <a:lnSpc>
                <a:spcPct val="200000"/>
              </a:lnSpc>
              <a:buFont typeface="Wingdings" panose="05000000000000000000" pitchFamily="2" charset="2"/>
              <a:buChar char="Ø"/>
            </a:pPr>
            <a:r>
              <a:rPr lang="en-US" dirty="0"/>
              <a:t>Converted annotations into standard COCO format</a:t>
            </a:r>
          </a:p>
          <a:p>
            <a:pPr marL="285750" indent="-285750">
              <a:lnSpc>
                <a:spcPct val="200000"/>
              </a:lnSpc>
              <a:buFont typeface="Wingdings" panose="05000000000000000000" pitchFamily="2" charset="2"/>
              <a:buChar char="Ø"/>
            </a:pPr>
            <a:r>
              <a:rPr lang="en-US" dirty="0"/>
              <a:t>Created JSON file with annotations and image information</a:t>
            </a:r>
          </a:p>
          <a:p>
            <a:pPr marL="285750" indent="-285750">
              <a:lnSpc>
                <a:spcPct val="200000"/>
              </a:lnSpc>
              <a:buFont typeface="Wingdings" panose="05000000000000000000" pitchFamily="2" charset="2"/>
              <a:buChar char="Ø"/>
            </a:pPr>
            <a:r>
              <a:rPr lang="en-US" dirty="0"/>
              <a:t>Used Healthy images as background class with class identity 0.</a:t>
            </a:r>
          </a:p>
          <a:p>
            <a:pPr marL="285750" indent="-285750">
              <a:lnSpc>
                <a:spcPct val="200000"/>
              </a:lnSpc>
              <a:buFont typeface="Wingdings" panose="05000000000000000000" pitchFamily="2" charset="2"/>
              <a:buChar char="Ø"/>
            </a:pPr>
            <a:r>
              <a:rPr lang="en-US" dirty="0"/>
              <a:t>Used abnormalities class id from 1 to 14</a:t>
            </a:r>
          </a:p>
          <a:p>
            <a:pPr marL="285750" indent="-285750">
              <a:lnSpc>
                <a:spcPct val="200000"/>
              </a:lnSpc>
              <a:buFont typeface="Wingdings" panose="05000000000000000000" pitchFamily="2" charset="2"/>
              <a:buChar char="Ø"/>
            </a:pPr>
            <a:r>
              <a:rPr lang="en-US" dirty="0"/>
              <a:t>Gave full boundary boxes to healthy images</a:t>
            </a:r>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p:txBody>
      </p:sp>
      <p:pic>
        <p:nvPicPr>
          <p:cNvPr id="5" name="Picture 4">
            <a:extLst>
              <a:ext uri="{FF2B5EF4-FFF2-40B4-BE49-F238E27FC236}">
                <a16:creationId xmlns:a16="http://schemas.microsoft.com/office/drawing/2014/main" id="{6CFBE13B-F45C-4188-B5CF-50D0F68360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39022" y="1331562"/>
            <a:ext cx="2501557" cy="2832475"/>
          </a:xfrm>
          <a:prstGeom prst="rect">
            <a:avLst/>
          </a:prstGeom>
          <a:noFill/>
          <a:ln>
            <a:noFill/>
          </a:ln>
        </p:spPr>
      </p:pic>
      <p:pic>
        <p:nvPicPr>
          <p:cNvPr id="6" name="Picture 5">
            <a:extLst>
              <a:ext uri="{FF2B5EF4-FFF2-40B4-BE49-F238E27FC236}">
                <a16:creationId xmlns:a16="http://schemas.microsoft.com/office/drawing/2014/main" id="{80056311-E8F6-46A4-ACDA-E898CE979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07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Faster RCNN Training</a:t>
            </a:r>
            <a:endParaRPr lang="en-IN" sz="1100" dirty="0"/>
          </a:p>
        </p:txBody>
      </p:sp>
      <p:sp>
        <p:nvSpPr>
          <p:cNvPr id="89" name="Google Shape;89;p13"/>
          <p:cNvSpPr txBox="1"/>
          <p:nvPr/>
        </p:nvSpPr>
        <p:spPr>
          <a:xfrm>
            <a:off x="1485900" y="1331562"/>
            <a:ext cx="3806100" cy="3811938"/>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Used 12000 DICOM images for training and 3000 for the validation</a:t>
            </a:r>
          </a:p>
          <a:p>
            <a:pPr marL="285750" lvl="1" indent="-285750">
              <a:lnSpc>
                <a:spcPct val="200000"/>
              </a:lnSpc>
              <a:buFont typeface="Wingdings" panose="05000000000000000000" pitchFamily="2" charset="2"/>
              <a:buChar char="Ø"/>
            </a:pPr>
            <a:r>
              <a:rPr lang="en-US" dirty="0"/>
              <a:t>Provide annotation in COCO format with json file</a:t>
            </a:r>
          </a:p>
          <a:p>
            <a:pPr marL="285750" lvl="1" indent="-285750">
              <a:lnSpc>
                <a:spcPct val="200000"/>
              </a:lnSpc>
              <a:buFont typeface="Wingdings" panose="05000000000000000000" pitchFamily="2" charset="2"/>
              <a:buChar char="Ø"/>
            </a:pPr>
            <a:r>
              <a:rPr lang="en-US" dirty="0"/>
              <a:t>Used Resnet101 backbone, pretrained on ImageNet</a:t>
            </a:r>
          </a:p>
          <a:p>
            <a:pPr marL="285750" lvl="1" indent="-285750">
              <a:lnSpc>
                <a:spcPct val="200000"/>
              </a:lnSpc>
              <a:buFont typeface="Wingdings" panose="05000000000000000000" pitchFamily="2" charset="2"/>
              <a:buChar char="Ø"/>
            </a:pPr>
            <a:r>
              <a:rPr lang="en-US" dirty="0"/>
              <a:t>Learning rate 0.00025</a:t>
            </a:r>
          </a:p>
          <a:p>
            <a:pPr marL="285750" lvl="1" indent="-285750">
              <a:lnSpc>
                <a:spcPct val="200000"/>
              </a:lnSpc>
              <a:buFont typeface="Wingdings" panose="05000000000000000000" pitchFamily="2" charset="2"/>
              <a:buChar char="Ø"/>
            </a:pPr>
            <a:r>
              <a:rPr lang="en-US" dirty="0"/>
              <a:t>Iteration 50000</a:t>
            </a:r>
          </a:p>
          <a:p>
            <a:pPr marL="285750" lvl="1" indent="-285750">
              <a:lnSpc>
                <a:spcPct val="200000"/>
              </a:lnSpc>
              <a:buFont typeface="Wingdings" panose="05000000000000000000" pitchFamily="2" charset="2"/>
              <a:buChar char="Ø"/>
            </a:pPr>
            <a:endParaRPr lang="en-US" dirty="0"/>
          </a:p>
          <a:p>
            <a:pPr marL="285750" lvl="1" indent="-285750">
              <a:lnSpc>
                <a:spcPct val="200000"/>
              </a:lnSpc>
              <a:buFont typeface="Wingdings" panose="05000000000000000000" pitchFamily="2" charset="2"/>
              <a:buChar char="Ø"/>
            </a:pPr>
            <a:r>
              <a:rPr lang="en-US" dirty="0"/>
              <a:t>Multistep LR</a:t>
            </a:r>
          </a:p>
          <a:p>
            <a:pPr marL="285750" lvl="1" indent="-285750">
              <a:buFont typeface="Wingdings" panose="05000000000000000000" pitchFamily="2" charset="2"/>
              <a:buChar char="v"/>
            </a:pPr>
            <a:endParaRPr lang="en-US" dirty="0"/>
          </a:p>
          <a:p>
            <a:pPr marL="285750" lvl="1" indent="-285750">
              <a:buFont typeface="Wingdings" panose="05000000000000000000" pitchFamily="2" charset="2"/>
              <a:buChar char="v"/>
            </a:pPr>
            <a:endParaRPr lang="en-US" dirty="0"/>
          </a:p>
          <a:p>
            <a:pPr marL="285750" lvl="1" indent="-285750">
              <a:buFont typeface="Wingdings" panose="05000000000000000000" pitchFamily="2" charset="2"/>
              <a:buChar char="ü"/>
            </a:pPr>
            <a:endParaRPr lang="en-US" sz="1800" dirty="0"/>
          </a:p>
          <a:p>
            <a:pPr marL="285750" lvl="1" indent="-285750">
              <a:buFont typeface="Wingdings" panose="05000000000000000000" pitchFamily="2" charset="2"/>
              <a:buChar char="ü"/>
            </a:pPr>
            <a:endParaRPr lang="en-US" sz="1800" dirty="0"/>
          </a:p>
          <a:p>
            <a:pPr marL="285750" lvl="1" indent="-285750">
              <a:buFont typeface="Wingdings" panose="05000000000000000000" pitchFamily="2" charset="2"/>
              <a:buChar char="ü"/>
            </a:pPr>
            <a:endParaRPr lang="en-US" sz="1800" dirty="0"/>
          </a:p>
        </p:txBody>
      </p:sp>
      <p:sp>
        <p:nvSpPr>
          <p:cNvPr id="6" name="TextBox 5">
            <a:extLst>
              <a:ext uri="{FF2B5EF4-FFF2-40B4-BE49-F238E27FC236}">
                <a16:creationId xmlns:a16="http://schemas.microsoft.com/office/drawing/2014/main" id="{C016963F-997F-488C-94D1-514E8FDF9204}"/>
              </a:ext>
            </a:extLst>
          </p:cNvPr>
          <p:cNvSpPr txBox="1"/>
          <p:nvPr/>
        </p:nvSpPr>
        <p:spPr>
          <a:xfrm>
            <a:off x="5518800" y="1331124"/>
            <a:ext cx="2948400" cy="3472554"/>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dirty="0"/>
              <a:t>Number of classes 15 (including background)</a:t>
            </a:r>
          </a:p>
          <a:p>
            <a:pPr marL="285750" lvl="1" indent="-285750">
              <a:lnSpc>
                <a:spcPct val="200000"/>
              </a:lnSpc>
              <a:buFont typeface="Wingdings" panose="05000000000000000000" pitchFamily="2" charset="2"/>
              <a:buChar char="Ø"/>
            </a:pPr>
            <a:r>
              <a:rPr lang="en-US" dirty="0"/>
              <a:t>Batch size 2</a:t>
            </a:r>
          </a:p>
          <a:p>
            <a:pPr marL="285750" lvl="1" indent="-285750">
              <a:lnSpc>
                <a:spcPct val="200000"/>
              </a:lnSpc>
              <a:buFont typeface="Wingdings" panose="05000000000000000000" pitchFamily="2" charset="2"/>
              <a:buChar char="Ø"/>
            </a:pPr>
            <a:r>
              <a:rPr lang="en-US" dirty="0"/>
              <a:t>Images size 1024</a:t>
            </a:r>
          </a:p>
          <a:p>
            <a:pPr marL="285750" lvl="1" indent="-285750">
              <a:lnSpc>
                <a:spcPct val="200000"/>
              </a:lnSpc>
              <a:buFont typeface="Wingdings" panose="05000000000000000000" pitchFamily="2" charset="2"/>
              <a:buChar char="Ø"/>
            </a:pPr>
            <a:r>
              <a:rPr lang="en-US" dirty="0"/>
              <a:t>Head batch size 512</a:t>
            </a:r>
          </a:p>
          <a:p>
            <a:pPr marL="285750" lvl="1" indent="-285750">
              <a:lnSpc>
                <a:spcPct val="200000"/>
              </a:lnSpc>
              <a:buFont typeface="Wingdings" panose="05000000000000000000" pitchFamily="2" charset="2"/>
              <a:buChar char="Ø"/>
            </a:pPr>
            <a:r>
              <a:rPr lang="en-US" dirty="0"/>
              <a:t>Evaluation 1000</a:t>
            </a:r>
          </a:p>
          <a:p>
            <a:pPr marL="285750" lvl="1" indent="-285750">
              <a:lnSpc>
                <a:spcPct val="200000"/>
              </a:lnSpc>
              <a:buFont typeface="Wingdings" panose="05000000000000000000" pitchFamily="2" charset="2"/>
              <a:buChar char="Ø"/>
            </a:pPr>
            <a:r>
              <a:rPr lang="en-US" dirty="0"/>
              <a:t>Kept other hyperparameters as default</a:t>
            </a:r>
          </a:p>
        </p:txBody>
      </p:sp>
      <p:pic>
        <p:nvPicPr>
          <p:cNvPr id="8" name="Picture 7">
            <a:extLst>
              <a:ext uri="{FF2B5EF4-FFF2-40B4-BE49-F238E27FC236}">
                <a16:creationId xmlns:a16="http://schemas.microsoft.com/office/drawing/2014/main" id="{FE50653D-AE1F-4C10-949A-E87D89F72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31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Faster RCNN Results</a:t>
            </a:r>
            <a:endParaRPr lang="en-IN" sz="1100" dirty="0"/>
          </a:p>
        </p:txBody>
      </p:sp>
      <p:sp>
        <p:nvSpPr>
          <p:cNvPr id="89" name="Google Shape;89;p13"/>
          <p:cNvSpPr txBox="1"/>
          <p:nvPr/>
        </p:nvSpPr>
        <p:spPr>
          <a:xfrm>
            <a:off x="1524896" y="1331561"/>
            <a:ext cx="6633141" cy="4250485"/>
          </a:xfrm>
          <a:prstGeom prst="rect">
            <a:avLst/>
          </a:prstGeom>
          <a:noFill/>
          <a:ln>
            <a:noFill/>
          </a:ln>
        </p:spPr>
        <p:txBody>
          <a:bodyPr spcFirstLastPara="1" wrap="square" lIns="68569" tIns="34275" rIns="68569" bIns="34275" anchor="t" anchorCtr="0">
            <a:noAutofit/>
          </a:bodyPr>
          <a:lstStyle/>
          <a:p>
            <a:pPr marL="285750" lvl="1" indent="-285750">
              <a:buFont typeface="Wingdings" panose="05000000000000000000" pitchFamily="2" charset="2"/>
              <a:buChar char="ü"/>
            </a:pPr>
            <a:endParaRPr lang="en-US" sz="1800" dirty="0"/>
          </a:p>
          <a:p>
            <a:pPr marL="285750" lvl="1" indent="-285750">
              <a:buFont typeface="Wingdings" panose="05000000000000000000" pitchFamily="2" charset="2"/>
              <a:buChar char="ü"/>
            </a:pPr>
            <a:endParaRPr lang="en-US" sz="1800" dirty="0"/>
          </a:p>
          <a:p>
            <a:pPr marL="285750" lvl="1" indent="-285750">
              <a:buFont typeface="Wingdings" panose="05000000000000000000" pitchFamily="2" charset="2"/>
              <a:buChar char="ü"/>
            </a:pPr>
            <a:endParaRPr lang="en-US" sz="1800" dirty="0"/>
          </a:p>
          <a:p>
            <a:pPr marL="285750" lvl="1" indent="-285750">
              <a:buFont typeface="Wingdings" panose="05000000000000000000" pitchFamily="2" charset="2"/>
              <a:buChar char="ü"/>
            </a:pPr>
            <a:endParaRPr lang="en-US" sz="1800" dirty="0"/>
          </a:p>
        </p:txBody>
      </p:sp>
      <p:pic>
        <p:nvPicPr>
          <p:cNvPr id="1030" name="Picture 6">
            <a:extLst>
              <a:ext uri="{FF2B5EF4-FFF2-40B4-BE49-F238E27FC236}">
                <a16:creationId xmlns:a16="http://schemas.microsoft.com/office/drawing/2014/main" id="{7F752268-33BA-474D-AA4E-8BBB69F75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948101"/>
            <a:ext cx="2952002" cy="20949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4BFCC73-B1C4-4092-A852-D50AA35A7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897" y="3043069"/>
            <a:ext cx="2913006" cy="19974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BCB674F-74BC-4A26-9EE7-B9ABCDA288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69" y="948101"/>
            <a:ext cx="2443800" cy="40924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1E96BA9-1B78-4B1D-B7D3-EED01CEAF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5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Results</a:t>
            </a:r>
            <a:endParaRPr lang="en-IN" sz="1100" dirty="0"/>
          </a:p>
        </p:txBody>
      </p:sp>
      <p:sp>
        <p:nvSpPr>
          <p:cNvPr id="89" name="Google Shape;89;p13"/>
          <p:cNvSpPr txBox="1"/>
          <p:nvPr/>
        </p:nvSpPr>
        <p:spPr>
          <a:xfrm>
            <a:off x="1485900" y="1325418"/>
            <a:ext cx="2227971" cy="1865238"/>
          </a:xfrm>
          <a:prstGeom prst="rect">
            <a:avLst/>
          </a:prstGeom>
          <a:noFill/>
          <a:ln>
            <a:noFill/>
          </a:ln>
        </p:spPr>
        <p:txBody>
          <a:bodyPr spcFirstLastPara="1" wrap="square" lIns="68569" tIns="34275" rIns="68569" bIns="34275" anchor="t" anchorCtr="0">
            <a:noAutofit/>
          </a:bodyPr>
          <a:lstStyle/>
          <a:p>
            <a:pPr marL="285750" lvl="1" indent="-285750">
              <a:buFont typeface="Wingdings" panose="05000000000000000000" pitchFamily="2" charset="2"/>
              <a:buChar char="Ø"/>
            </a:pPr>
            <a:r>
              <a:rPr lang="en-US" dirty="0"/>
              <a:t>Generated results of Faster RCNN</a:t>
            </a:r>
          </a:p>
          <a:p>
            <a:pPr marL="285750" lvl="1" indent="-285750">
              <a:buFont typeface="Wingdings" panose="05000000000000000000" pitchFamily="2" charset="2"/>
              <a:buChar char="Ø"/>
            </a:pPr>
            <a:endParaRPr lang="en-US" dirty="0"/>
          </a:p>
          <a:p>
            <a:pPr marL="285750" lvl="1" indent="-285750">
              <a:buFont typeface="Wingdings" panose="05000000000000000000" pitchFamily="2" charset="2"/>
              <a:buChar char="Ø"/>
            </a:pPr>
            <a:r>
              <a:rPr lang="en-US" dirty="0"/>
              <a:t>Ensemble single generated results using WBF method</a:t>
            </a:r>
          </a:p>
        </p:txBody>
      </p:sp>
      <p:graphicFrame>
        <p:nvGraphicFramePr>
          <p:cNvPr id="4" name="Table 3">
            <a:extLst>
              <a:ext uri="{FF2B5EF4-FFF2-40B4-BE49-F238E27FC236}">
                <a16:creationId xmlns:a16="http://schemas.microsoft.com/office/drawing/2014/main" id="{7DA58436-5884-49E2-A064-35A8128986C0}"/>
              </a:ext>
            </a:extLst>
          </p:cNvPr>
          <p:cNvGraphicFramePr>
            <a:graphicFrameLocks noGrp="1"/>
          </p:cNvGraphicFramePr>
          <p:nvPr>
            <p:extLst>
              <p:ext uri="{D42A27DB-BD31-4B8C-83A1-F6EECF244321}">
                <p14:modId xmlns:p14="http://schemas.microsoft.com/office/powerpoint/2010/main" val="244746575"/>
              </p:ext>
            </p:extLst>
          </p:nvPr>
        </p:nvGraphicFramePr>
        <p:xfrm>
          <a:off x="1708550" y="3794072"/>
          <a:ext cx="6688800" cy="858751"/>
        </p:xfrm>
        <a:graphic>
          <a:graphicData uri="http://schemas.openxmlformats.org/drawingml/2006/table">
            <a:tbl>
              <a:tblPr firstRow="1" bandRow="1">
                <a:tableStyleId>{EB9631B5-78F2-41C9-869B-9F39066F8104}</a:tableStyleId>
              </a:tblPr>
              <a:tblGrid>
                <a:gridCol w="1672200">
                  <a:extLst>
                    <a:ext uri="{9D8B030D-6E8A-4147-A177-3AD203B41FA5}">
                      <a16:colId xmlns:a16="http://schemas.microsoft.com/office/drawing/2014/main" val="3783530414"/>
                    </a:ext>
                  </a:extLst>
                </a:gridCol>
                <a:gridCol w="1983363">
                  <a:extLst>
                    <a:ext uri="{9D8B030D-6E8A-4147-A177-3AD203B41FA5}">
                      <a16:colId xmlns:a16="http://schemas.microsoft.com/office/drawing/2014/main" val="1855197421"/>
                    </a:ext>
                  </a:extLst>
                </a:gridCol>
                <a:gridCol w="1361037">
                  <a:extLst>
                    <a:ext uri="{9D8B030D-6E8A-4147-A177-3AD203B41FA5}">
                      <a16:colId xmlns:a16="http://schemas.microsoft.com/office/drawing/2014/main" val="3129483597"/>
                    </a:ext>
                  </a:extLst>
                </a:gridCol>
                <a:gridCol w="1672200">
                  <a:extLst>
                    <a:ext uri="{9D8B030D-6E8A-4147-A177-3AD203B41FA5}">
                      <a16:colId xmlns:a16="http://schemas.microsoft.com/office/drawing/2014/main" val="406757591"/>
                    </a:ext>
                  </a:extLst>
                </a:gridCol>
              </a:tblGrid>
              <a:tr h="366999">
                <a:tc>
                  <a:txBody>
                    <a:bodyPr/>
                    <a:lstStyle/>
                    <a:p>
                      <a:pPr algn="ctr"/>
                      <a:r>
                        <a:rPr lang="en-IN" sz="1100" dirty="0"/>
                        <a:t>Method</a:t>
                      </a:r>
                    </a:p>
                  </a:txBody>
                  <a:tcPr anchor="ctr"/>
                </a:tc>
                <a:tc>
                  <a:txBody>
                    <a:bodyPr/>
                    <a:lstStyle/>
                    <a:p>
                      <a:pPr algn="ctr"/>
                      <a:r>
                        <a:rPr lang="en-IN" sz="1100" dirty="0"/>
                        <a:t>Models</a:t>
                      </a:r>
                    </a:p>
                  </a:txBody>
                  <a:tcPr anchor="ctr"/>
                </a:tc>
                <a:tc>
                  <a:txBody>
                    <a:bodyPr/>
                    <a:lstStyle/>
                    <a:p>
                      <a:pPr algn="ctr"/>
                      <a:r>
                        <a:rPr lang="en-IN" sz="1100" dirty="0"/>
                        <a:t>Validation </a:t>
                      </a:r>
                      <a:r>
                        <a:rPr lang="en-IN" sz="1100" dirty="0" err="1"/>
                        <a:t>mAP</a:t>
                      </a:r>
                      <a:endParaRPr lang="en-IN" sz="1100" dirty="0"/>
                    </a:p>
                  </a:txBody>
                  <a:tcPr anchor="ctr"/>
                </a:tc>
                <a:tc>
                  <a:txBody>
                    <a:bodyPr/>
                    <a:lstStyle/>
                    <a:p>
                      <a:pPr algn="ctr"/>
                      <a:r>
                        <a:rPr lang="en-IN" sz="1100" dirty="0"/>
                        <a:t>Kaggle Test</a:t>
                      </a:r>
                    </a:p>
                    <a:p>
                      <a:pPr algn="ctr"/>
                      <a:r>
                        <a:rPr lang="en-IN" sz="1100" dirty="0"/>
                        <a:t> </a:t>
                      </a:r>
                      <a:r>
                        <a:rPr lang="en-IN" sz="1100" dirty="0" err="1"/>
                        <a:t>mAP</a:t>
                      </a:r>
                      <a:endParaRPr lang="en-IN" sz="1100" dirty="0"/>
                    </a:p>
                  </a:txBody>
                  <a:tcPr anchor="ctr"/>
                </a:tc>
                <a:extLst>
                  <a:ext uri="{0D108BD9-81ED-4DB2-BD59-A6C34878D82A}">
                    <a16:rowId xmlns:a16="http://schemas.microsoft.com/office/drawing/2014/main" val="2539032966"/>
                  </a:ext>
                </a:extLst>
              </a:tr>
              <a:tr h="432031">
                <a:tc>
                  <a:txBody>
                    <a:bodyPr/>
                    <a:lstStyle/>
                    <a:p>
                      <a:pPr algn="ctr"/>
                      <a:r>
                        <a:rPr lang="en-IN" sz="1100" dirty="0"/>
                        <a:t>Faster RCNN</a:t>
                      </a:r>
                    </a:p>
                  </a:txBody>
                  <a:tcPr anchor="ctr"/>
                </a:tc>
                <a:tc>
                  <a:txBody>
                    <a:bodyPr/>
                    <a:lstStyle/>
                    <a:p>
                      <a:pPr algn="ctr"/>
                      <a:r>
                        <a:rPr lang="en-IN" sz="1100" dirty="0"/>
                        <a:t>Single based trained model</a:t>
                      </a:r>
                    </a:p>
                  </a:txBody>
                  <a:tcPr anchor="ctr"/>
                </a:tc>
                <a:tc>
                  <a:txBody>
                    <a:bodyPr/>
                    <a:lstStyle/>
                    <a:p>
                      <a:pPr algn="ctr"/>
                      <a:r>
                        <a:rPr lang="en-IN" sz="1100" dirty="0"/>
                        <a:t>0.275</a:t>
                      </a:r>
                    </a:p>
                  </a:txBody>
                  <a:tcPr anchor="ctr"/>
                </a:tc>
                <a:tc>
                  <a:txBody>
                    <a:bodyPr/>
                    <a:lstStyle/>
                    <a:p>
                      <a:pPr algn="ctr"/>
                      <a:r>
                        <a:rPr lang="en-IN" sz="1100" dirty="0"/>
                        <a:t>0.172</a:t>
                      </a:r>
                    </a:p>
                  </a:txBody>
                  <a:tcPr anchor="ctr"/>
                </a:tc>
                <a:extLst>
                  <a:ext uri="{0D108BD9-81ED-4DB2-BD59-A6C34878D82A}">
                    <a16:rowId xmlns:a16="http://schemas.microsoft.com/office/drawing/2014/main" val="3774411921"/>
                  </a:ext>
                </a:extLst>
              </a:tr>
            </a:tbl>
          </a:graphicData>
        </a:graphic>
      </p:graphicFrame>
      <p:pic>
        <p:nvPicPr>
          <p:cNvPr id="6" name="Picture 5">
            <a:extLst>
              <a:ext uri="{FF2B5EF4-FFF2-40B4-BE49-F238E27FC236}">
                <a16:creationId xmlns:a16="http://schemas.microsoft.com/office/drawing/2014/main" id="{3442120B-58A6-48CD-9B64-703E34058774}"/>
              </a:ext>
            </a:extLst>
          </p:cNvPr>
          <p:cNvPicPr>
            <a:picLocks noChangeAspect="1"/>
          </p:cNvPicPr>
          <p:nvPr/>
        </p:nvPicPr>
        <p:blipFill>
          <a:blip r:embed="rId3"/>
          <a:stretch>
            <a:fillRect/>
          </a:stretch>
        </p:blipFill>
        <p:spPr>
          <a:xfrm>
            <a:off x="3938955" y="1325418"/>
            <a:ext cx="4458396" cy="2244748"/>
          </a:xfrm>
          <a:prstGeom prst="rect">
            <a:avLst/>
          </a:prstGeom>
        </p:spPr>
      </p:pic>
      <p:pic>
        <p:nvPicPr>
          <p:cNvPr id="7" name="Picture 6">
            <a:extLst>
              <a:ext uri="{FF2B5EF4-FFF2-40B4-BE49-F238E27FC236}">
                <a16:creationId xmlns:a16="http://schemas.microsoft.com/office/drawing/2014/main" id="{7DEF6A49-6EAE-4E66-8FB1-4AA378978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81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Conclusion</a:t>
            </a:r>
            <a:endParaRPr lang="en-IN" sz="1100" dirty="0"/>
          </a:p>
        </p:txBody>
      </p:sp>
      <p:sp>
        <p:nvSpPr>
          <p:cNvPr id="89" name="Google Shape;89;p13"/>
          <p:cNvSpPr txBox="1"/>
          <p:nvPr/>
        </p:nvSpPr>
        <p:spPr>
          <a:xfrm>
            <a:off x="1485900" y="1331562"/>
            <a:ext cx="6821099" cy="3811938"/>
          </a:xfrm>
          <a:prstGeom prst="rect">
            <a:avLst/>
          </a:prstGeom>
          <a:noFill/>
          <a:ln>
            <a:noFill/>
          </a:ln>
        </p:spPr>
        <p:txBody>
          <a:bodyPr spcFirstLastPara="1" wrap="square" lIns="68569" tIns="34275" rIns="68569" bIns="34275" anchor="t" anchorCtr="0">
            <a:noAutofit/>
          </a:bodyPr>
          <a:lstStyle/>
          <a:p>
            <a:pPr marL="285750" indent="-285750">
              <a:lnSpc>
                <a:spcPct val="200000"/>
              </a:lnSpc>
              <a:buFont typeface="Wingdings" panose="05000000000000000000" pitchFamily="2" charset="2"/>
              <a:buChar char="Ø"/>
            </a:pPr>
            <a:r>
              <a:rPr lang="en-US" dirty="0"/>
              <a:t>Tuning the hyperparameters helps to improve the score from 0.080 to 0.201</a:t>
            </a:r>
          </a:p>
          <a:p>
            <a:pPr marL="285750" indent="-285750">
              <a:lnSpc>
                <a:spcPct val="200000"/>
              </a:lnSpc>
              <a:buFont typeface="Wingdings" panose="05000000000000000000" pitchFamily="2" charset="2"/>
              <a:buChar char="Ø"/>
            </a:pPr>
            <a:r>
              <a:rPr lang="en-US" dirty="0"/>
              <a:t>Analyzed the Dataset and work of a partially classed dataset helped to improve the score to 0.185</a:t>
            </a:r>
          </a:p>
          <a:p>
            <a:pPr marL="285750" indent="-285750">
              <a:lnSpc>
                <a:spcPct val="200000"/>
              </a:lnSpc>
              <a:buFont typeface="Wingdings" panose="05000000000000000000" pitchFamily="2" charset="2"/>
              <a:buChar char="Ø"/>
            </a:pPr>
            <a:r>
              <a:rPr lang="en-US" dirty="0"/>
              <a:t>Score using the K fold method boosts the performance, achieving a score of 0.256</a:t>
            </a:r>
          </a:p>
          <a:p>
            <a:pPr marL="285750" indent="-285750">
              <a:lnSpc>
                <a:spcPct val="200000"/>
              </a:lnSpc>
              <a:buFont typeface="Wingdings" panose="05000000000000000000" pitchFamily="2" charset="2"/>
              <a:buChar char="Ø"/>
            </a:pPr>
            <a:r>
              <a:rPr lang="en-US" dirty="0"/>
              <a:t>Ensembling K fold method results with partial classes trained results to improve the best mAP score from 0.256 to 0.269.</a:t>
            </a:r>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a:p>
            <a:pPr marL="285750" indent="-285750">
              <a:buFont typeface="Wingdings" panose="05000000000000000000" pitchFamily="2" charset="2"/>
              <a:buChar char="ü"/>
            </a:pPr>
            <a:endParaRPr lang="en-US" sz="1800" dirty="0"/>
          </a:p>
        </p:txBody>
      </p:sp>
      <p:pic>
        <p:nvPicPr>
          <p:cNvPr id="6" name="Picture 2">
            <a:extLst>
              <a:ext uri="{FF2B5EF4-FFF2-40B4-BE49-F238E27FC236}">
                <a16:creationId xmlns:a16="http://schemas.microsoft.com/office/drawing/2014/main" id="{A6A9B14E-9491-4BD7-95B4-388CCC649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59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Conclusion </a:t>
            </a:r>
            <a:endParaRPr lang="en-IN" sz="1100" dirty="0"/>
          </a:p>
        </p:txBody>
      </p:sp>
      <p:sp>
        <p:nvSpPr>
          <p:cNvPr id="89" name="Google Shape;89;p13"/>
          <p:cNvSpPr txBox="1"/>
          <p:nvPr/>
        </p:nvSpPr>
        <p:spPr>
          <a:xfrm>
            <a:off x="1485899" y="1331562"/>
            <a:ext cx="6821100" cy="3409250"/>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Analyzed the mAP of radiologists and worked to improve them. The score received is 0.212</a:t>
            </a:r>
          </a:p>
          <a:p>
            <a:pPr marL="285750" lvl="1" indent="-285750">
              <a:lnSpc>
                <a:spcPct val="200000"/>
              </a:lnSpc>
              <a:buFont typeface="Wingdings" panose="05000000000000000000" pitchFamily="2" charset="2"/>
              <a:buChar char="Ø"/>
            </a:pPr>
            <a:r>
              <a:rPr lang="en-US" dirty="0"/>
              <a:t>Ensembling stage 2 K fold results with previous ensembles boosted the mAP score to from 0.269 to 0.273</a:t>
            </a:r>
          </a:p>
          <a:p>
            <a:pPr marL="285750" lvl="1" indent="-285750">
              <a:lnSpc>
                <a:spcPct val="200000"/>
              </a:lnSpc>
              <a:buFont typeface="Wingdings" panose="05000000000000000000" pitchFamily="2" charset="2"/>
              <a:buChar char="Ø"/>
            </a:pPr>
            <a:r>
              <a:rPr lang="en-US" dirty="0"/>
              <a:t>Trained DICOM images on Faster RCNN received a score of 0.172</a:t>
            </a:r>
          </a:p>
          <a:p>
            <a:pPr marL="285750" lvl="1" indent="-285750">
              <a:lnSpc>
                <a:spcPct val="200000"/>
              </a:lnSpc>
              <a:buFont typeface="Wingdings" panose="05000000000000000000" pitchFamily="2" charset="2"/>
              <a:buChar char="Ø"/>
            </a:pPr>
            <a:r>
              <a:rPr lang="en-US" dirty="0"/>
              <a:t>Ensembling with WBF to this results with the previous ensembled results boosted the mAP score value to 0.279</a:t>
            </a:r>
          </a:p>
          <a:p>
            <a:pPr lvl="1"/>
            <a:endParaRPr lang="en-US" dirty="0"/>
          </a:p>
        </p:txBody>
      </p:sp>
      <p:pic>
        <p:nvPicPr>
          <p:cNvPr id="6" name="Picture 5">
            <a:extLst>
              <a:ext uri="{FF2B5EF4-FFF2-40B4-BE49-F238E27FC236}">
                <a16:creationId xmlns:a16="http://schemas.microsoft.com/office/drawing/2014/main" id="{0BABDA91-633B-46E0-8005-6E05DFC5B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95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Conclusion </a:t>
            </a:r>
            <a:endParaRPr lang="en-IN" sz="1100" dirty="0"/>
          </a:p>
        </p:txBody>
      </p:sp>
      <p:sp>
        <p:nvSpPr>
          <p:cNvPr id="89" name="Google Shape;89;p13"/>
          <p:cNvSpPr txBox="1"/>
          <p:nvPr/>
        </p:nvSpPr>
        <p:spPr>
          <a:xfrm>
            <a:off x="1485900" y="3474720"/>
            <a:ext cx="6672138" cy="1266092"/>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Achieved 0.279 mAP score on test dataset on Kaggle</a:t>
            </a:r>
          </a:p>
          <a:p>
            <a:pPr marL="285750" lvl="1" indent="-285750">
              <a:lnSpc>
                <a:spcPct val="200000"/>
              </a:lnSpc>
              <a:buFont typeface="Wingdings" panose="05000000000000000000" pitchFamily="2" charset="2"/>
              <a:buChar char="Ø"/>
            </a:pPr>
            <a:r>
              <a:rPr lang="en-US" dirty="0"/>
              <a:t>Got score equivalent to 24th Rank out of 1300 teams, and received results are within the top 2% of the teams</a:t>
            </a:r>
          </a:p>
        </p:txBody>
      </p:sp>
      <p:graphicFrame>
        <p:nvGraphicFramePr>
          <p:cNvPr id="2" name="Table 1">
            <a:extLst>
              <a:ext uri="{FF2B5EF4-FFF2-40B4-BE49-F238E27FC236}">
                <a16:creationId xmlns:a16="http://schemas.microsoft.com/office/drawing/2014/main" id="{82F4268A-C637-402C-B8DE-BCA30A601435}"/>
              </a:ext>
            </a:extLst>
          </p:cNvPr>
          <p:cNvGraphicFramePr>
            <a:graphicFrameLocks noGrp="1"/>
          </p:cNvGraphicFramePr>
          <p:nvPr>
            <p:extLst>
              <p:ext uri="{D42A27DB-BD31-4B8C-83A1-F6EECF244321}">
                <p14:modId xmlns:p14="http://schemas.microsoft.com/office/powerpoint/2010/main" val="2255758008"/>
              </p:ext>
            </p:extLst>
          </p:nvPr>
        </p:nvGraphicFramePr>
        <p:xfrm>
          <a:off x="1485900" y="1331562"/>
          <a:ext cx="6753600" cy="1949848"/>
        </p:xfrm>
        <a:graphic>
          <a:graphicData uri="http://schemas.openxmlformats.org/drawingml/2006/table">
            <a:tbl>
              <a:tblPr firstRow="1" bandRow="1">
                <a:tableStyleId>{EB9631B5-78F2-41C9-869B-9F39066F8104}</a:tableStyleId>
              </a:tblPr>
              <a:tblGrid>
                <a:gridCol w="1688400">
                  <a:extLst>
                    <a:ext uri="{9D8B030D-6E8A-4147-A177-3AD203B41FA5}">
                      <a16:colId xmlns:a16="http://schemas.microsoft.com/office/drawing/2014/main" val="2668183025"/>
                    </a:ext>
                  </a:extLst>
                </a:gridCol>
                <a:gridCol w="1979005">
                  <a:extLst>
                    <a:ext uri="{9D8B030D-6E8A-4147-A177-3AD203B41FA5}">
                      <a16:colId xmlns:a16="http://schemas.microsoft.com/office/drawing/2014/main" val="1302747702"/>
                    </a:ext>
                  </a:extLst>
                </a:gridCol>
                <a:gridCol w="1397795">
                  <a:extLst>
                    <a:ext uri="{9D8B030D-6E8A-4147-A177-3AD203B41FA5}">
                      <a16:colId xmlns:a16="http://schemas.microsoft.com/office/drawing/2014/main" val="22138703"/>
                    </a:ext>
                  </a:extLst>
                </a:gridCol>
                <a:gridCol w="1688400">
                  <a:extLst>
                    <a:ext uri="{9D8B030D-6E8A-4147-A177-3AD203B41FA5}">
                      <a16:colId xmlns:a16="http://schemas.microsoft.com/office/drawing/2014/main" val="1974973407"/>
                    </a:ext>
                  </a:extLst>
                </a:gridCol>
              </a:tblGrid>
              <a:tr h="439620">
                <a:tc>
                  <a:txBody>
                    <a:bodyPr/>
                    <a:lstStyle/>
                    <a:p>
                      <a:pPr algn="ctr"/>
                      <a:r>
                        <a:rPr lang="en-IN" sz="1100" dirty="0"/>
                        <a:t>Method</a:t>
                      </a:r>
                    </a:p>
                  </a:txBody>
                  <a:tcPr anchor="ctr"/>
                </a:tc>
                <a:tc>
                  <a:txBody>
                    <a:bodyPr/>
                    <a:lstStyle/>
                    <a:p>
                      <a:pPr algn="ctr"/>
                      <a:r>
                        <a:rPr lang="en-IN" sz="1100" dirty="0"/>
                        <a:t>Type</a:t>
                      </a:r>
                    </a:p>
                  </a:txBody>
                  <a:tcPr anchor="ctr"/>
                </a:tc>
                <a:tc>
                  <a:txBody>
                    <a:bodyPr/>
                    <a:lstStyle/>
                    <a:p>
                      <a:pPr algn="ctr"/>
                      <a:r>
                        <a:rPr lang="en-IN" sz="1100" dirty="0"/>
                        <a:t>Kaggle Test</a:t>
                      </a:r>
                    </a:p>
                    <a:p>
                      <a:pPr algn="ctr"/>
                      <a:r>
                        <a:rPr lang="en-IN" sz="1100" dirty="0"/>
                        <a:t> </a:t>
                      </a:r>
                      <a:r>
                        <a:rPr lang="en-IN" sz="1100" dirty="0" err="1"/>
                        <a:t>mAP</a:t>
                      </a:r>
                      <a:endParaRPr lang="en-IN" sz="1100" dirty="0"/>
                    </a:p>
                  </a:txBody>
                  <a:tcPr anchor="ctr"/>
                </a:tc>
                <a:tc>
                  <a:txBody>
                    <a:bodyPr/>
                    <a:lstStyle/>
                    <a:p>
                      <a:pPr algn="ctr"/>
                      <a:r>
                        <a:rPr lang="en-IN" sz="1100" dirty="0" err="1"/>
                        <a:t>mAP</a:t>
                      </a:r>
                      <a:r>
                        <a:rPr lang="en-IN" sz="1100" dirty="0"/>
                        <a:t> after Ensemble</a:t>
                      </a:r>
                    </a:p>
                  </a:txBody>
                  <a:tcPr anchor="ctr"/>
                </a:tc>
                <a:extLst>
                  <a:ext uri="{0D108BD9-81ED-4DB2-BD59-A6C34878D82A}">
                    <a16:rowId xmlns:a16="http://schemas.microsoft.com/office/drawing/2014/main" val="2306443901"/>
                  </a:ext>
                </a:extLst>
              </a:tr>
              <a:tr h="377557">
                <a:tc>
                  <a:txBody>
                    <a:bodyPr/>
                    <a:lstStyle/>
                    <a:p>
                      <a:pPr algn="ctr"/>
                      <a:r>
                        <a:rPr lang="en-IN" sz="1100" dirty="0"/>
                        <a:t>YoloV5</a:t>
                      </a:r>
                    </a:p>
                  </a:txBody>
                  <a:tcPr anchor="ctr"/>
                </a:tc>
                <a:tc>
                  <a:txBody>
                    <a:bodyPr/>
                    <a:lstStyle/>
                    <a:p>
                      <a:pPr algn="ctr"/>
                      <a:r>
                        <a:rPr lang="en-IN" sz="1100" dirty="0"/>
                        <a:t>Partial classes training</a:t>
                      </a:r>
                    </a:p>
                  </a:txBody>
                  <a:tcPr anchor="ctr"/>
                </a:tc>
                <a:tc>
                  <a:txBody>
                    <a:bodyPr/>
                    <a:lstStyle/>
                    <a:p>
                      <a:pPr algn="ctr"/>
                      <a:r>
                        <a:rPr lang="en-IN" sz="1100" dirty="0"/>
                        <a:t>0.192</a:t>
                      </a:r>
                    </a:p>
                  </a:txBody>
                  <a:tcPr anchor="ctr"/>
                </a:tc>
                <a:tc rowSpan="4">
                  <a:txBody>
                    <a:bodyPr/>
                    <a:lstStyle/>
                    <a:p>
                      <a:pPr algn="ctr"/>
                      <a:r>
                        <a:rPr lang="en-IN" sz="1100" b="1" dirty="0"/>
                        <a:t>0.279</a:t>
                      </a:r>
                    </a:p>
                  </a:txBody>
                  <a:tcPr anchor="ctr"/>
                </a:tc>
                <a:extLst>
                  <a:ext uri="{0D108BD9-81ED-4DB2-BD59-A6C34878D82A}">
                    <a16:rowId xmlns:a16="http://schemas.microsoft.com/office/drawing/2014/main" val="3351976892"/>
                  </a:ext>
                </a:extLst>
              </a:tr>
              <a:tr h="377557">
                <a:tc>
                  <a:txBody>
                    <a:bodyPr/>
                    <a:lstStyle/>
                    <a:p>
                      <a:pPr algn="ctr"/>
                      <a:r>
                        <a:rPr lang="en-IN" sz="1100" dirty="0"/>
                        <a:t>YoloV5</a:t>
                      </a:r>
                    </a:p>
                  </a:txBody>
                  <a:tcPr anchor="ctr"/>
                </a:tc>
                <a:tc>
                  <a:txBody>
                    <a:bodyPr/>
                    <a:lstStyle/>
                    <a:p>
                      <a:pPr algn="ctr"/>
                      <a:r>
                        <a:rPr lang="en-IN" sz="1100" dirty="0"/>
                        <a:t>K fold training</a:t>
                      </a:r>
                    </a:p>
                  </a:txBody>
                  <a:tcPr anchor="ctr"/>
                </a:tc>
                <a:tc>
                  <a:txBody>
                    <a:bodyPr/>
                    <a:lstStyle/>
                    <a:p>
                      <a:pPr algn="ctr"/>
                      <a:r>
                        <a:rPr lang="en-IN" sz="1100" dirty="0"/>
                        <a:t>0.21</a:t>
                      </a:r>
                    </a:p>
                  </a:txBody>
                  <a:tcPr anchor="ctr"/>
                </a:tc>
                <a:tc vMerge="1">
                  <a:txBody>
                    <a:bodyPr/>
                    <a:lstStyle/>
                    <a:p>
                      <a:pPr algn="ctr"/>
                      <a:endParaRPr lang="en-IN" dirty="0"/>
                    </a:p>
                  </a:txBody>
                  <a:tcPr anchor="ctr"/>
                </a:tc>
                <a:extLst>
                  <a:ext uri="{0D108BD9-81ED-4DB2-BD59-A6C34878D82A}">
                    <a16:rowId xmlns:a16="http://schemas.microsoft.com/office/drawing/2014/main" val="3710369884"/>
                  </a:ext>
                </a:extLst>
              </a:tr>
              <a:tr h="377557">
                <a:tc>
                  <a:txBody>
                    <a:bodyPr/>
                    <a:lstStyle/>
                    <a:p>
                      <a:pPr algn="ctr"/>
                      <a:r>
                        <a:rPr lang="en-IN" sz="1100" dirty="0"/>
                        <a:t>YoloV5</a:t>
                      </a:r>
                    </a:p>
                  </a:txBody>
                  <a:tcPr anchor="ctr"/>
                </a:tc>
                <a:tc>
                  <a:txBody>
                    <a:bodyPr/>
                    <a:lstStyle/>
                    <a:p>
                      <a:pPr algn="ctr"/>
                      <a:r>
                        <a:rPr lang="en-IN" sz="1100" dirty="0"/>
                        <a:t>Stage 2 training</a:t>
                      </a:r>
                    </a:p>
                  </a:txBody>
                  <a:tcPr anchor="ctr"/>
                </a:tc>
                <a:tc>
                  <a:txBody>
                    <a:bodyPr/>
                    <a:lstStyle/>
                    <a:p>
                      <a:pPr algn="ctr"/>
                      <a:r>
                        <a:rPr lang="en-IN" sz="1100" dirty="0"/>
                        <a:t>0.212</a:t>
                      </a:r>
                    </a:p>
                  </a:txBody>
                  <a:tcPr anchor="ctr"/>
                </a:tc>
                <a:tc vMerge="1">
                  <a:txBody>
                    <a:bodyPr/>
                    <a:lstStyle/>
                    <a:p>
                      <a:pPr algn="ctr"/>
                      <a:endParaRPr lang="en-IN" dirty="0"/>
                    </a:p>
                  </a:txBody>
                  <a:tcPr anchor="ctr"/>
                </a:tc>
                <a:extLst>
                  <a:ext uri="{0D108BD9-81ED-4DB2-BD59-A6C34878D82A}">
                    <a16:rowId xmlns:a16="http://schemas.microsoft.com/office/drawing/2014/main" val="2740651407"/>
                  </a:ext>
                </a:extLst>
              </a:tr>
              <a:tr h="377557">
                <a:tc>
                  <a:txBody>
                    <a:bodyPr/>
                    <a:lstStyle/>
                    <a:p>
                      <a:pPr algn="ctr"/>
                      <a:r>
                        <a:rPr lang="en-IN" sz="1100" dirty="0"/>
                        <a:t>Faster RCNN</a:t>
                      </a:r>
                    </a:p>
                  </a:txBody>
                  <a:tcPr anchor="ctr"/>
                </a:tc>
                <a:tc>
                  <a:txBody>
                    <a:bodyPr/>
                    <a:lstStyle/>
                    <a:p>
                      <a:pPr algn="ctr"/>
                      <a:r>
                        <a:rPr lang="en-IN" sz="1100" dirty="0"/>
                        <a:t>Single model training</a:t>
                      </a:r>
                    </a:p>
                  </a:txBody>
                  <a:tcPr anchor="ctr"/>
                </a:tc>
                <a:tc>
                  <a:txBody>
                    <a:bodyPr/>
                    <a:lstStyle/>
                    <a:p>
                      <a:pPr algn="ctr"/>
                      <a:r>
                        <a:rPr lang="en-IN" sz="1100" dirty="0"/>
                        <a:t>0.185</a:t>
                      </a:r>
                    </a:p>
                  </a:txBody>
                  <a:tcPr anchor="ctr"/>
                </a:tc>
                <a:tc vMerge="1">
                  <a:txBody>
                    <a:bodyPr/>
                    <a:lstStyle/>
                    <a:p>
                      <a:pPr algn="ctr"/>
                      <a:endParaRPr lang="en-IN" dirty="0"/>
                    </a:p>
                  </a:txBody>
                  <a:tcPr anchor="ctr"/>
                </a:tc>
                <a:extLst>
                  <a:ext uri="{0D108BD9-81ED-4DB2-BD59-A6C34878D82A}">
                    <a16:rowId xmlns:a16="http://schemas.microsoft.com/office/drawing/2014/main" val="1076962062"/>
                  </a:ext>
                </a:extLst>
              </a:tr>
            </a:tbl>
          </a:graphicData>
        </a:graphic>
      </p:graphicFrame>
      <p:pic>
        <p:nvPicPr>
          <p:cNvPr id="5" name="Picture 4">
            <a:extLst>
              <a:ext uri="{FF2B5EF4-FFF2-40B4-BE49-F238E27FC236}">
                <a16:creationId xmlns:a16="http://schemas.microsoft.com/office/drawing/2014/main" id="{5FAB0E6C-4492-409A-A060-C0A203E9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2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VinBig Dataset</a:t>
            </a:r>
            <a:endParaRPr sz="1600" dirty="0"/>
          </a:p>
        </p:txBody>
      </p:sp>
      <p:sp>
        <p:nvSpPr>
          <p:cNvPr id="96" name="Google Shape;96;p14"/>
          <p:cNvSpPr txBox="1"/>
          <p:nvPr/>
        </p:nvSpPr>
        <p:spPr>
          <a:xfrm>
            <a:off x="1485901" y="1194869"/>
            <a:ext cx="31796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Classifying thoracic lung diseases</a:t>
            </a:r>
          </a:p>
          <a:p>
            <a:pPr marL="342900" indent="-342900">
              <a:lnSpc>
                <a:spcPct val="200000"/>
              </a:lnSpc>
              <a:buFont typeface="Wingdings" panose="05000000000000000000" pitchFamily="2" charset="2"/>
              <a:buChar char="Ø"/>
            </a:pPr>
            <a:r>
              <a:rPr lang="en-US" dirty="0"/>
              <a:t>Localizing 14 critical radiographic findings</a:t>
            </a:r>
          </a:p>
          <a:p>
            <a:pPr marL="342900" indent="-342900">
              <a:lnSpc>
                <a:spcPct val="200000"/>
              </a:lnSpc>
              <a:buFont typeface="Wingdings" panose="05000000000000000000" pitchFamily="2" charset="2"/>
              <a:buChar char="Ø"/>
            </a:pPr>
            <a:r>
              <a:rPr lang="en-US" dirty="0"/>
              <a:t>17 experienced radiologists manually annotated </a:t>
            </a:r>
            <a:endParaRPr lang="en-IN" dirty="0"/>
          </a:p>
          <a:p>
            <a:pPr marL="342900" indent="-342900">
              <a:lnSpc>
                <a:spcPct val="200000"/>
              </a:lnSpc>
              <a:buFont typeface="Wingdings" panose="05000000000000000000" pitchFamily="2" charset="2"/>
              <a:buChar char="Ø"/>
            </a:pPr>
            <a:r>
              <a:rPr lang="en-IN" dirty="0"/>
              <a:t>15000 DICOM images with labels</a:t>
            </a:r>
          </a:p>
          <a:p>
            <a:pPr marL="342900" indent="-342900">
              <a:lnSpc>
                <a:spcPct val="200000"/>
              </a:lnSpc>
              <a:buFont typeface="Wingdings" panose="05000000000000000000" pitchFamily="2" charset="2"/>
              <a:buChar char="Ø"/>
            </a:pPr>
            <a:r>
              <a:rPr lang="en-IN" dirty="0"/>
              <a:t>3000 DICOM images for testing</a:t>
            </a:r>
          </a:p>
          <a:p>
            <a:pPr marL="342900" indent="-342900">
              <a:lnSpc>
                <a:spcPct val="150000"/>
              </a:lnSpc>
              <a:buFont typeface="Wingdings" panose="05000000000000000000" pitchFamily="2" charset="2"/>
              <a:buChar char="Ø"/>
            </a:pPr>
            <a:endParaRPr lang="en-IN" sz="2000" dirty="0"/>
          </a:p>
        </p:txBody>
      </p:sp>
      <p:pic>
        <p:nvPicPr>
          <p:cNvPr id="4" name="Picture 3">
            <a:extLst>
              <a:ext uri="{FF2B5EF4-FFF2-40B4-BE49-F238E27FC236}">
                <a16:creationId xmlns:a16="http://schemas.microsoft.com/office/drawing/2014/main" id="{03B47CD3-491D-4F2F-9D88-CF970943558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65600" y="1194869"/>
            <a:ext cx="4478400" cy="3275308"/>
          </a:xfrm>
          <a:prstGeom prst="rect">
            <a:avLst/>
          </a:prstGeom>
          <a:noFill/>
          <a:ln>
            <a:noFill/>
          </a:ln>
        </p:spPr>
      </p:pic>
      <p:pic>
        <p:nvPicPr>
          <p:cNvPr id="5" name="Picture 2">
            <a:extLst>
              <a:ext uri="{FF2B5EF4-FFF2-40B4-BE49-F238E27FC236}">
                <a16:creationId xmlns:a16="http://schemas.microsoft.com/office/drawing/2014/main" id="{563FDDB5-2564-469E-96BA-7F46F3BD4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References </a:t>
            </a:r>
            <a:endParaRPr lang="en-IN" sz="1100" dirty="0"/>
          </a:p>
        </p:txBody>
      </p:sp>
      <p:sp>
        <p:nvSpPr>
          <p:cNvPr id="89" name="Google Shape;89;p13"/>
          <p:cNvSpPr txBox="1"/>
          <p:nvPr/>
        </p:nvSpPr>
        <p:spPr>
          <a:xfrm>
            <a:off x="1485899" y="1331562"/>
            <a:ext cx="6821099" cy="3409250"/>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Object Detection in 20 Years: A Survey </a:t>
            </a:r>
            <a:r>
              <a:rPr lang="en-US" dirty="0" err="1"/>
              <a:t>Zhengxia</a:t>
            </a:r>
            <a:r>
              <a:rPr lang="en-US" dirty="0"/>
              <a:t> Zou, </a:t>
            </a:r>
            <a:r>
              <a:rPr lang="en-US" dirty="0" err="1"/>
              <a:t>Zhenwei</a:t>
            </a:r>
            <a:r>
              <a:rPr lang="en-US" dirty="0"/>
              <a:t> Shi, Member, IEEE, </a:t>
            </a:r>
            <a:r>
              <a:rPr lang="en-US" dirty="0" err="1"/>
              <a:t>Yuhong</a:t>
            </a:r>
            <a:r>
              <a:rPr lang="en-US" dirty="0"/>
              <a:t> Guo, and </a:t>
            </a:r>
            <a:r>
              <a:rPr lang="en-US" dirty="0" err="1"/>
              <a:t>Jieping</a:t>
            </a:r>
            <a:r>
              <a:rPr lang="en-US" dirty="0"/>
              <a:t> Ye, Senior Member, IEEE</a:t>
            </a:r>
          </a:p>
          <a:p>
            <a:pPr marL="285750" lvl="1" indent="-285750">
              <a:lnSpc>
                <a:spcPct val="200000"/>
              </a:lnSpc>
              <a:buFont typeface="Wingdings" panose="05000000000000000000" pitchFamily="2" charset="2"/>
              <a:buChar char="Ø"/>
            </a:pPr>
            <a:r>
              <a:rPr lang="en-US" dirty="0"/>
              <a:t>You Only Look Once: Unified, Real-Time Object Detection (Redmon et al., 2017)</a:t>
            </a:r>
          </a:p>
          <a:p>
            <a:pPr marL="285750" lvl="1" indent="-285750">
              <a:lnSpc>
                <a:spcPct val="200000"/>
              </a:lnSpc>
              <a:buFont typeface="Wingdings" panose="05000000000000000000" pitchFamily="2" charset="2"/>
              <a:buChar char="Ø"/>
            </a:pPr>
            <a:r>
              <a:rPr lang="en-US" dirty="0"/>
              <a:t>Faster R-CNN: Towards Real-Time Object Detection with Region Proposal Networks </a:t>
            </a:r>
            <a:r>
              <a:rPr lang="en-US" dirty="0" err="1"/>
              <a:t>Shaoqing</a:t>
            </a:r>
            <a:r>
              <a:rPr lang="en-US" dirty="0"/>
              <a:t> Ren, </a:t>
            </a:r>
            <a:r>
              <a:rPr lang="en-US" dirty="0" err="1"/>
              <a:t>Kaiming</a:t>
            </a:r>
            <a:r>
              <a:rPr lang="en-US" dirty="0"/>
              <a:t> He, Ross </a:t>
            </a:r>
            <a:r>
              <a:rPr lang="en-US" dirty="0" err="1"/>
              <a:t>Girshick</a:t>
            </a:r>
            <a:r>
              <a:rPr lang="en-US" dirty="0"/>
              <a:t>, and Jian Sun (</a:t>
            </a:r>
            <a:r>
              <a:rPr lang="en-US" dirty="0" err="1"/>
              <a:t>Shaoqing</a:t>
            </a:r>
            <a:r>
              <a:rPr lang="en-US" dirty="0"/>
              <a:t> Ren et al., 2016)</a:t>
            </a:r>
          </a:p>
          <a:p>
            <a:pPr marL="285750" lvl="1" indent="-285750">
              <a:lnSpc>
                <a:spcPct val="200000"/>
              </a:lnSpc>
              <a:buFont typeface="Wingdings" panose="05000000000000000000" pitchFamily="2" charset="2"/>
              <a:buChar char="Ø"/>
            </a:pPr>
            <a:r>
              <a:rPr lang="en-US" dirty="0" err="1"/>
              <a:t>VinDr</a:t>
            </a:r>
            <a:r>
              <a:rPr lang="en-US" dirty="0"/>
              <a:t>-CXR: An open dataset of chest X-rays with radiologist's annotations (Ha Q. Nguyen et al., 2021)</a:t>
            </a:r>
          </a:p>
        </p:txBody>
      </p:sp>
      <p:pic>
        <p:nvPicPr>
          <p:cNvPr id="4" name="Picture 2">
            <a:extLst>
              <a:ext uri="{FF2B5EF4-FFF2-40B4-BE49-F238E27FC236}">
                <a16:creationId xmlns:a16="http://schemas.microsoft.com/office/drawing/2014/main" id="{025AA8F4-E44E-4AE0-8331-34E7079CD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239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485900" y="205979"/>
            <a:ext cx="6172200" cy="857250"/>
          </a:xfrm>
          <a:prstGeom prst="rect">
            <a:avLst/>
          </a:prstGeom>
          <a:noFill/>
          <a:ln>
            <a:noFill/>
          </a:ln>
        </p:spPr>
        <p:txBody>
          <a:bodyPr spcFirstLastPara="1" wrap="square" lIns="68569" tIns="34275" rIns="68569" bIns="34275" anchor="ctr" anchorCtr="0">
            <a:noAutofit/>
          </a:bodyPr>
          <a:lstStyle/>
          <a:p>
            <a:pPr lvl="0" algn="ctr">
              <a:buSzPts val="4400"/>
            </a:pPr>
            <a:r>
              <a:rPr lang="en-IN" sz="4000" dirty="0"/>
              <a:t>References </a:t>
            </a:r>
            <a:endParaRPr lang="en-IN" sz="1100" dirty="0"/>
          </a:p>
        </p:txBody>
      </p:sp>
      <p:sp>
        <p:nvSpPr>
          <p:cNvPr id="89" name="Google Shape;89;p13"/>
          <p:cNvSpPr txBox="1"/>
          <p:nvPr/>
        </p:nvSpPr>
        <p:spPr>
          <a:xfrm>
            <a:off x="1485899" y="1331562"/>
            <a:ext cx="6821099" cy="3409250"/>
          </a:xfrm>
          <a:prstGeom prst="rect">
            <a:avLst/>
          </a:prstGeom>
          <a:noFill/>
          <a:ln>
            <a:noFill/>
          </a:ln>
        </p:spPr>
        <p:txBody>
          <a:bodyPr spcFirstLastPara="1" wrap="square" lIns="68569" tIns="34275" rIns="68569" bIns="34275" anchor="t" anchorCtr="0">
            <a:noAutofit/>
          </a:bodyPr>
          <a:lstStyle/>
          <a:p>
            <a:pPr marL="285750" lvl="1" indent="-285750">
              <a:lnSpc>
                <a:spcPct val="200000"/>
              </a:lnSpc>
              <a:buFont typeface="Wingdings" panose="05000000000000000000" pitchFamily="2" charset="2"/>
              <a:buChar char="Ø"/>
            </a:pPr>
            <a:r>
              <a:rPr lang="en-US" dirty="0"/>
              <a:t>CSPNET: A NEW BACKBONE THAT CAN ENHANCE LEARNING CAPABILITY OF CNN (</a:t>
            </a:r>
            <a:r>
              <a:rPr lang="en-US" dirty="0" err="1"/>
              <a:t>Chien</a:t>
            </a:r>
            <a:r>
              <a:rPr lang="en-US" dirty="0"/>
              <a:t>-Yao Wang et al., 2019) </a:t>
            </a:r>
          </a:p>
          <a:p>
            <a:pPr marL="285750" lvl="1" indent="-285750">
              <a:lnSpc>
                <a:spcPct val="200000"/>
              </a:lnSpc>
              <a:buFont typeface="Wingdings" panose="05000000000000000000" pitchFamily="2" charset="2"/>
              <a:buChar char="Ø"/>
            </a:pPr>
            <a:r>
              <a:rPr lang="en-US" dirty="0"/>
              <a:t>Weighted boxes fusion: Ensembling boxes from different object detection models (Roman </a:t>
            </a:r>
            <a:r>
              <a:rPr lang="en-US" dirty="0" err="1"/>
              <a:t>Solovyev</a:t>
            </a:r>
            <a:r>
              <a:rPr lang="en-US" dirty="0"/>
              <a:t> et al., 2021)</a:t>
            </a:r>
          </a:p>
          <a:p>
            <a:pPr marL="285750" lvl="1" indent="-285750">
              <a:lnSpc>
                <a:spcPct val="200000"/>
              </a:lnSpc>
              <a:buFont typeface="Wingdings" panose="05000000000000000000" pitchFamily="2" charset="2"/>
              <a:buChar char="Ø"/>
            </a:pPr>
            <a:r>
              <a:rPr lang="en-US" dirty="0" err="1"/>
              <a:t>EfficientDet</a:t>
            </a:r>
            <a:r>
              <a:rPr lang="en-US" dirty="0"/>
              <a:t>: Scalable and Efficient Object Detection (</a:t>
            </a:r>
            <a:r>
              <a:rPr lang="en-US" dirty="0" err="1"/>
              <a:t>Mingxing</a:t>
            </a:r>
            <a:r>
              <a:rPr lang="en-US" dirty="0"/>
              <a:t> Tan et al., 2020)</a:t>
            </a:r>
          </a:p>
          <a:p>
            <a:pPr marL="285750" lvl="1" indent="-285750">
              <a:lnSpc>
                <a:spcPct val="200000"/>
              </a:lnSpc>
              <a:buFont typeface="Wingdings" panose="05000000000000000000" pitchFamily="2" charset="2"/>
              <a:buChar char="Ø"/>
            </a:pPr>
            <a:r>
              <a:rPr lang="en-US" dirty="0"/>
              <a:t>YOLOv3: An Incremental Improvement (Joseph Redmon et al., 2019)</a:t>
            </a:r>
          </a:p>
          <a:p>
            <a:pPr marL="285750" lvl="1" indent="-285750">
              <a:lnSpc>
                <a:spcPct val="200000"/>
              </a:lnSpc>
              <a:buFont typeface="Wingdings" panose="05000000000000000000" pitchFamily="2" charset="2"/>
              <a:buChar char="Ø"/>
            </a:pPr>
            <a:r>
              <a:rPr lang="en-US" dirty="0"/>
              <a:t>Densely Connected Convolutional Networks (Gao Huang et al., 2018)</a:t>
            </a:r>
          </a:p>
          <a:p>
            <a:pPr marL="285750" lvl="1" indent="-285750">
              <a:lnSpc>
                <a:spcPct val="200000"/>
              </a:lnSpc>
              <a:buFont typeface="Wingdings" panose="05000000000000000000" pitchFamily="2" charset="2"/>
              <a:buChar char="Ø"/>
            </a:pPr>
            <a:endParaRPr lang="en-US" dirty="0"/>
          </a:p>
        </p:txBody>
      </p:sp>
      <p:pic>
        <p:nvPicPr>
          <p:cNvPr id="4" name="Picture 2">
            <a:extLst>
              <a:ext uri="{FF2B5EF4-FFF2-40B4-BE49-F238E27FC236}">
                <a16:creationId xmlns:a16="http://schemas.microsoft.com/office/drawing/2014/main" id="{001D4B03-F0B8-4216-A49A-8D3C4773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919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E86B-919C-47E9-83FA-069C3B02AB4C}"/>
              </a:ext>
            </a:extLst>
          </p:cNvPr>
          <p:cNvSpPr>
            <a:spLocks noGrp="1"/>
          </p:cNvSpPr>
          <p:nvPr>
            <p:ph type="title"/>
          </p:nvPr>
        </p:nvSpPr>
        <p:spPr>
          <a:xfrm>
            <a:off x="2851359" y="2110269"/>
            <a:ext cx="3552600" cy="922961"/>
          </a:xfrm>
        </p:spPr>
        <p:txBody>
          <a:bodyPr/>
          <a:lstStyle/>
          <a:p>
            <a:pPr algn="ctr"/>
            <a:r>
              <a:rPr lang="en-IN" sz="5400" dirty="0"/>
              <a:t>Thank You</a:t>
            </a:r>
          </a:p>
        </p:txBody>
      </p:sp>
      <p:pic>
        <p:nvPicPr>
          <p:cNvPr id="3" name="Picture 2">
            <a:extLst>
              <a:ext uri="{FF2B5EF4-FFF2-40B4-BE49-F238E27FC236}">
                <a16:creationId xmlns:a16="http://schemas.microsoft.com/office/drawing/2014/main" id="{4840E92F-2C09-41F1-8E2E-8F1E391AD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38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VinBig Dataset</a:t>
            </a:r>
            <a:endParaRPr sz="1600" dirty="0"/>
          </a:p>
        </p:txBody>
      </p:sp>
      <p:sp>
        <p:nvSpPr>
          <p:cNvPr id="96" name="Google Shape;96;p14"/>
          <p:cNvSpPr txBox="1"/>
          <p:nvPr/>
        </p:nvSpPr>
        <p:spPr>
          <a:xfrm>
            <a:off x="1485901" y="1194869"/>
            <a:ext cx="25892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Class distribution to number of images </a:t>
            </a:r>
          </a:p>
          <a:p>
            <a:pPr marL="342900" indent="-342900">
              <a:lnSpc>
                <a:spcPct val="200000"/>
              </a:lnSpc>
              <a:buFont typeface="Wingdings" panose="05000000000000000000" pitchFamily="2" charset="2"/>
              <a:buChar char="Ø"/>
            </a:pPr>
            <a:r>
              <a:rPr lang="en-US" dirty="0"/>
              <a:t>Radiologist distribution to number of images</a:t>
            </a:r>
          </a:p>
          <a:p>
            <a:pPr marL="342900" indent="-342900">
              <a:lnSpc>
                <a:spcPct val="200000"/>
              </a:lnSpc>
              <a:buFont typeface="Wingdings" panose="05000000000000000000" pitchFamily="2" charset="2"/>
              <a:buChar char="Ø"/>
            </a:pPr>
            <a:r>
              <a:rPr lang="en-US" dirty="0"/>
              <a:t>Imbalanced dataset</a:t>
            </a:r>
          </a:p>
          <a:p>
            <a:pPr marL="342900" indent="-342900">
              <a:lnSpc>
                <a:spcPct val="200000"/>
              </a:lnSpc>
              <a:buFont typeface="Wingdings" panose="05000000000000000000" pitchFamily="2" charset="2"/>
              <a:buChar char="Ø"/>
            </a:pPr>
            <a:r>
              <a:rPr lang="en-US" dirty="0"/>
              <a:t>Annotations are less for some classes</a:t>
            </a:r>
            <a:endParaRPr lang="en-IN" dirty="0"/>
          </a:p>
        </p:txBody>
      </p:sp>
      <p:pic>
        <p:nvPicPr>
          <p:cNvPr id="5" name="Picture 4">
            <a:extLst>
              <a:ext uri="{FF2B5EF4-FFF2-40B4-BE49-F238E27FC236}">
                <a16:creationId xmlns:a16="http://schemas.microsoft.com/office/drawing/2014/main" id="{00BA2162-C41D-446B-92B0-1A9F6EA448A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8800" y="1035843"/>
            <a:ext cx="4975200" cy="2067357"/>
          </a:xfrm>
          <a:prstGeom prst="rect">
            <a:avLst/>
          </a:prstGeom>
          <a:noFill/>
          <a:ln>
            <a:noFill/>
          </a:ln>
        </p:spPr>
      </p:pic>
      <p:pic>
        <p:nvPicPr>
          <p:cNvPr id="6" name="Picture 5">
            <a:extLst>
              <a:ext uri="{FF2B5EF4-FFF2-40B4-BE49-F238E27FC236}">
                <a16:creationId xmlns:a16="http://schemas.microsoft.com/office/drawing/2014/main" id="{E883150D-B69F-4E6F-8447-F9A912B082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8799" y="3166890"/>
            <a:ext cx="4975200" cy="1881533"/>
          </a:xfrm>
          <a:prstGeom prst="rect">
            <a:avLst/>
          </a:prstGeom>
          <a:noFill/>
          <a:ln>
            <a:noFill/>
          </a:ln>
        </p:spPr>
      </p:pic>
      <p:pic>
        <p:nvPicPr>
          <p:cNvPr id="7" name="Picture 2">
            <a:extLst>
              <a:ext uri="{FF2B5EF4-FFF2-40B4-BE49-F238E27FC236}">
                <a16:creationId xmlns:a16="http://schemas.microsoft.com/office/drawing/2014/main" id="{2F259F0B-0DC8-4C61-AA1C-68757C61D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96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485900" y="342900"/>
            <a:ext cx="6172200" cy="692943"/>
          </a:xfrm>
          <a:prstGeom prst="rect">
            <a:avLst/>
          </a:prstGeom>
          <a:noFill/>
          <a:ln>
            <a:noFill/>
          </a:ln>
        </p:spPr>
        <p:txBody>
          <a:bodyPr spcFirstLastPara="1" wrap="square" lIns="68569" tIns="34275" rIns="68569" bIns="34275" anchor="ctr" anchorCtr="0">
            <a:noAutofit/>
          </a:bodyPr>
          <a:lstStyle/>
          <a:p>
            <a:pPr lvl="0" algn="ctr">
              <a:buSzPts val="3959"/>
            </a:pPr>
            <a:r>
              <a:rPr lang="en-IN" sz="4000" dirty="0"/>
              <a:t>Ensemble Method</a:t>
            </a:r>
            <a:endParaRPr sz="1600" dirty="0"/>
          </a:p>
        </p:txBody>
      </p:sp>
      <p:sp>
        <p:nvSpPr>
          <p:cNvPr id="96" name="Google Shape;96;p14"/>
          <p:cNvSpPr txBox="1"/>
          <p:nvPr/>
        </p:nvSpPr>
        <p:spPr>
          <a:xfrm>
            <a:off x="1485901" y="1194869"/>
            <a:ext cx="4475699" cy="3819621"/>
          </a:xfrm>
          <a:prstGeom prst="rect">
            <a:avLst/>
          </a:prstGeom>
          <a:noFill/>
          <a:ln>
            <a:noFill/>
          </a:ln>
        </p:spPr>
        <p:txBody>
          <a:bodyPr spcFirstLastPara="1" wrap="square" lIns="68569" tIns="34275" rIns="68569" bIns="34275" anchor="t" anchorCtr="0">
            <a:noAutofit/>
          </a:bodyPr>
          <a:lstStyle/>
          <a:p>
            <a:pPr marL="342900" indent="-342900">
              <a:lnSpc>
                <a:spcPct val="200000"/>
              </a:lnSpc>
              <a:buFont typeface="Wingdings" panose="05000000000000000000" pitchFamily="2" charset="2"/>
              <a:buChar char="Ø"/>
            </a:pPr>
            <a:r>
              <a:rPr lang="en-US" dirty="0"/>
              <a:t>Ensembling the prediction of the models</a:t>
            </a:r>
          </a:p>
          <a:p>
            <a:pPr marL="342900" indent="-342900">
              <a:lnSpc>
                <a:spcPct val="200000"/>
              </a:lnSpc>
              <a:buFont typeface="Wingdings" panose="05000000000000000000" pitchFamily="2" charset="2"/>
              <a:buChar char="Ø"/>
            </a:pPr>
            <a:r>
              <a:rPr lang="en-US" dirty="0"/>
              <a:t>NMS and WBF ensemble methods</a:t>
            </a:r>
          </a:p>
          <a:p>
            <a:pPr marL="342900" indent="-342900">
              <a:lnSpc>
                <a:spcPct val="200000"/>
              </a:lnSpc>
              <a:buFont typeface="Wingdings" panose="05000000000000000000" pitchFamily="2" charset="2"/>
              <a:buChar char="Ø"/>
            </a:pPr>
            <a:r>
              <a:rPr lang="en-US" dirty="0"/>
              <a:t>WBF consider all boxes and take average</a:t>
            </a:r>
          </a:p>
          <a:p>
            <a:pPr marL="342900" indent="-342900">
              <a:lnSpc>
                <a:spcPct val="200000"/>
              </a:lnSpc>
              <a:buFont typeface="Wingdings" panose="05000000000000000000" pitchFamily="2" charset="2"/>
              <a:buChar char="Ø"/>
            </a:pPr>
            <a:r>
              <a:rPr lang="en-US" dirty="0"/>
              <a:t>NMS removes some boundary boxes</a:t>
            </a:r>
          </a:p>
          <a:p>
            <a:pPr marL="342900" indent="-342900">
              <a:lnSpc>
                <a:spcPct val="200000"/>
              </a:lnSpc>
              <a:buFont typeface="Wingdings" panose="05000000000000000000" pitchFamily="2" charset="2"/>
              <a:buChar char="Ø"/>
            </a:pPr>
            <a:r>
              <a:rPr lang="en-US" dirty="0"/>
              <a:t>Parameters taken into consideration are</a:t>
            </a:r>
          </a:p>
          <a:p>
            <a:pPr marL="685800" lvl="7" indent="-285750">
              <a:lnSpc>
                <a:spcPct val="200000"/>
              </a:lnSpc>
              <a:buFont typeface="Wingdings" panose="05000000000000000000" pitchFamily="2" charset="2"/>
              <a:buChar char="ü"/>
            </a:pPr>
            <a:r>
              <a:rPr lang="en-US" dirty="0"/>
              <a:t>Intersection over Union threshold</a:t>
            </a:r>
          </a:p>
          <a:p>
            <a:pPr marL="685800" lvl="7" indent="-285750">
              <a:lnSpc>
                <a:spcPct val="200000"/>
              </a:lnSpc>
              <a:buFont typeface="Wingdings" panose="05000000000000000000" pitchFamily="2" charset="2"/>
              <a:buChar char="ü"/>
            </a:pPr>
            <a:r>
              <a:rPr lang="en-US" dirty="0"/>
              <a:t>Confidence score threshold</a:t>
            </a:r>
          </a:p>
          <a:p>
            <a:pPr marL="342900" indent="-342900">
              <a:lnSpc>
                <a:spcPct val="200000"/>
              </a:lnSpc>
              <a:buFont typeface="Wingdings" panose="05000000000000000000" pitchFamily="2" charset="2"/>
              <a:buChar char="Ø"/>
            </a:pPr>
            <a:r>
              <a:rPr lang="en-US" dirty="0"/>
              <a:t>Prediction by WBF more accurate than NMS</a:t>
            </a:r>
          </a:p>
          <a:p>
            <a:pPr marL="342900" indent="-342900">
              <a:lnSpc>
                <a:spcPct val="200000"/>
              </a:lnSpc>
              <a:buFont typeface="Wingdings" panose="05000000000000000000" pitchFamily="2" charset="2"/>
              <a:buChar char="Ø"/>
            </a:pPr>
            <a:endParaRPr lang="en-US" dirty="0"/>
          </a:p>
          <a:p>
            <a:pPr marL="342900" indent="-342900">
              <a:lnSpc>
                <a:spcPct val="200000"/>
              </a:lnSpc>
              <a:buFont typeface="Wingdings" panose="05000000000000000000" pitchFamily="2" charset="2"/>
              <a:buChar char="Ø"/>
            </a:pPr>
            <a:endParaRPr lang="en-US" dirty="0"/>
          </a:p>
          <a:p>
            <a:pPr marL="342900" indent="-342900">
              <a:lnSpc>
                <a:spcPct val="200000"/>
              </a:lnSpc>
              <a:buFont typeface="Wingdings" panose="05000000000000000000" pitchFamily="2" charset="2"/>
              <a:buChar char="Ø"/>
            </a:pPr>
            <a:endParaRPr lang="en-IN" dirty="0"/>
          </a:p>
        </p:txBody>
      </p:sp>
      <p:pic>
        <p:nvPicPr>
          <p:cNvPr id="5" name="Picture 2">
            <a:extLst>
              <a:ext uri="{FF2B5EF4-FFF2-40B4-BE49-F238E27FC236}">
                <a16:creationId xmlns:a16="http://schemas.microsoft.com/office/drawing/2014/main" id="{1B770A07-624D-49B7-999C-7E6892B13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999" y="0"/>
            <a:ext cx="837001" cy="33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F11149-214D-4A70-BDE2-8E2FE94B87D1}"/>
              </a:ext>
            </a:extLst>
          </p:cNvPr>
          <p:cNvPicPr/>
          <p:nvPr/>
        </p:nvPicPr>
        <p:blipFill>
          <a:blip r:embed="rId4"/>
          <a:stretch>
            <a:fillRect/>
          </a:stretch>
        </p:blipFill>
        <p:spPr>
          <a:xfrm>
            <a:off x="6096000" y="1766416"/>
            <a:ext cx="3048000" cy="2676525"/>
          </a:xfrm>
          <a:prstGeom prst="rect">
            <a:avLst/>
          </a:prstGeom>
        </p:spPr>
      </p:pic>
    </p:spTree>
    <p:extLst>
      <p:ext uri="{BB962C8B-B14F-4D97-AF65-F5344CB8AC3E}">
        <p14:creationId xmlns:p14="http://schemas.microsoft.com/office/powerpoint/2010/main" val="2917646528"/>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r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2284</Words>
  <Application>Microsoft Office PowerPoint</Application>
  <PresentationFormat>On-screen Show (16:9)</PresentationFormat>
  <Paragraphs>633</Paragraphs>
  <Slides>72</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72</vt:i4>
      </vt:variant>
    </vt:vector>
  </HeadingPairs>
  <TitlesOfParts>
    <vt:vector size="81" baseType="lpstr">
      <vt:lpstr>Source Sans Pro</vt:lpstr>
      <vt:lpstr>Calibri</vt:lpstr>
      <vt:lpstr>Arial</vt:lpstr>
      <vt:lpstr>Cambria</vt:lpstr>
      <vt:lpstr>Wingdings</vt:lpstr>
      <vt:lpstr>Dosis</vt:lpstr>
      <vt:lpstr>Times New Roman</vt:lpstr>
      <vt:lpstr>Simple Dark</vt:lpstr>
      <vt:lpstr>Cerimon template</vt:lpstr>
      <vt:lpstr>PowerPoint Presentation</vt:lpstr>
      <vt:lpstr>PowerPoint Presentation</vt:lpstr>
      <vt:lpstr>Objective and Scope</vt:lpstr>
      <vt:lpstr>Motivation</vt:lpstr>
      <vt:lpstr>Problem Statement</vt:lpstr>
      <vt:lpstr>PowerPoint Presentation</vt:lpstr>
      <vt:lpstr>VinBig Dataset</vt:lpstr>
      <vt:lpstr>VinBig Dataset</vt:lpstr>
      <vt:lpstr>Ensemble Method</vt:lpstr>
      <vt:lpstr>PowerPoint Presentation</vt:lpstr>
      <vt:lpstr>PowerPoint Presentation</vt:lpstr>
      <vt:lpstr>Image Conversion</vt:lpstr>
      <vt:lpstr>Annotation Conversion</vt:lpstr>
      <vt:lpstr>YoloV5 Model</vt:lpstr>
      <vt:lpstr>YoloV5 Model Train</vt:lpstr>
      <vt:lpstr>Ensemble</vt:lpstr>
      <vt:lpstr>PowerPoint Presentation</vt:lpstr>
      <vt:lpstr>Model I Train</vt:lpstr>
      <vt:lpstr>Model I Results</vt:lpstr>
      <vt:lpstr>Model I Prediction</vt:lpstr>
      <vt:lpstr>Model II Train</vt:lpstr>
      <vt:lpstr>Model II Results</vt:lpstr>
      <vt:lpstr>Model II Prediction</vt:lpstr>
      <vt:lpstr>Model III Train</vt:lpstr>
      <vt:lpstr>Model III Results</vt:lpstr>
      <vt:lpstr>Model III Prediction</vt:lpstr>
      <vt:lpstr>Model IV Train</vt:lpstr>
      <vt:lpstr>Model IV Results</vt:lpstr>
      <vt:lpstr>Model IV Prediction</vt:lpstr>
      <vt:lpstr>Model VI Train</vt:lpstr>
      <vt:lpstr>Model VI Results</vt:lpstr>
      <vt:lpstr>Model VI Prediction</vt:lpstr>
      <vt:lpstr>Result Analysis</vt:lpstr>
      <vt:lpstr>PowerPoint Presentation</vt:lpstr>
      <vt:lpstr>YoloV5 Model</vt:lpstr>
      <vt:lpstr>Partial Classes</vt:lpstr>
      <vt:lpstr>Model 1 Results</vt:lpstr>
      <vt:lpstr>Model 1 Prediction</vt:lpstr>
      <vt:lpstr>Model 2 Results</vt:lpstr>
      <vt:lpstr>Model 2 Prediction</vt:lpstr>
      <vt:lpstr>Model 3 Results</vt:lpstr>
      <vt:lpstr>Model 3 Prediction</vt:lpstr>
      <vt:lpstr>Model 4 Results</vt:lpstr>
      <vt:lpstr>Model 4 Prediction</vt:lpstr>
      <vt:lpstr>Result Analysis</vt:lpstr>
      <vt:lpstr>PowerPoint Presentation</vt:lpstr>
      <vt:lpstr>K Fold YoloV5</vt:lpstr>
      <vt:lpstr>K Fold Models</vt:lpstr>
      <vt:lpstr>KModel 1 Results</vt:lpstr>
      <vt:lpstr>KModel 1 Prediction</vt:lpstr>
      <vt:lpstr>KModel 2 Results</vt:lpstr>
      <vt:lpstr>KModel 2 Prediction</vt:lpstr>
      <vt:lpstr>KModel 3 Results</vt:lpstr>
      <vt:lpstr>KModel 3 Prediction</vt:lpstr>
      <vt:lpstr>KModel 4 Results</vt:lpstr>
      <vt:lpstr>KModel 4 Prediction</vt:lpstr>
      <vt:lpstr>KModel 5 Results</vt:lpstr>
      <vt:lpstr>KModel 5 Prediction</vt:lpstr>
      <vt:lpstr>Result Analysis</vt:lpstr>
      <vt:lpstr>Stage 2 YoloV5</vt:lpstr>
      <vt:lpstr>Stage 2 Results</vt:lpstr>
      <vt:lpstr>PowerPoint Presentation</vt:lpstr>
      <vt:lpstr>Faster RCNN </vt:lpstr>
      <vt:lpstr>Faster RCNN Training</vt:lpstr>
      <vt:lpstr>Faster RCNN Results</vt:lpstr>
      <vt:lpstr>Results</vt:lpstr>
      <vt:lpstr>Conclusion</vt:lpstr>
      <vt:lpstr>Conclusion </vt:lpstr>
      <vt:lpstr>Conclusion </vt:lpstr>
      <vt:lpstr>References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StrideX Ergonomic  Crutch Design</dc:title>
  <dc:creator>Ganesh Kulkarni</dc:creator>
  <cp:lastModifiedBy>Ganesh Kulkarni</cp:lastModifiedBy>
  <cp:revision>459</cp:revision>
  <dcterms:modified xsi:type="dcterms:W3CDTF">2021-06-24T18:17:12Z</dcterms:modified>
</cp:coreProperties>
</file>